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98" r:id="rId4"/>
    <p:sldId id="318" r:id="rId5"/>
    <p:sldId id="264" r:id="rId6"/>
    <p:sldId id="266" r:id="rId7"/>
    <p:sldId id="319" r:id="rId8"/>
    <p:sldId id="320" r:id="rId9"/>
    <p:sldId id="321" r:id="rId10"/>
    <p:sldId id="322" r:id="rId11"/>
    <p:sldId id="268" r:id="rId12"/>
    <p:sldId id="301" r:id="rId13"/>
    <p:sldId id="270" r:id="rId14"/>
    <p:sldId id="271" r:id="rId15"/>
    <p:sldId id="272" r:id="rId16"/>
    <p:sldId id="302" r:id="rId17"/>
    <p:sldId id="275" r:id="rId18"/>
    <p:sldId id="276" r:id="rId19"/>
    <p:sldId id="317" r:id="rId20"/>
    <p:sldId id="277" r:id="rId21"/>
    <p:sldId id="303" r:id="rId22"/>
    <p:sldId id="304" r:id="rId23"/>
    <p:sldId id="308" r:id="rId24"/>
    <p:sldId id="309" r:id="rId25"/>
    <p:sldId id="286" r:id="rId26"/>
    <p:sldId id="287" r:id="rId27"/>
    <p:sldId id="288" r:id="rId28"/>
    <p:sldId id="289" r:id="rId29"/>
    <p:sldId id="290" r:id="rId30"/>
    <p:sldId id="311" r:id="rId31"/>
    <p:sldId id="291" r:id="rId32"/>
    <p:sldId id="314" r:id="rId33"/>
    <p:sldId id="312" r:id="rId34"/>
    <p:sldId id="313" r:id="rId35"/>
    <p:sldId id="315" r:id="rId36"/>
    <p:sldId id="297" r:id="rId37"/>
    <p:sldId id="316" r:id="rId38"/>
    <p:sldId id="257"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183" autoAdjust="0"/>
    <p:restoredTop sz="94624" autoAdjust="0"/>
  </p:normalViewPr>
  <p:slideViewPr>
    <p:cSldViewPr>
      <p:cViewPr>
        <p:scale>
          <a:sx n="64" d="100"/>
          <a:sy n="64" d="100"/>
        </p:scale>
        <p:origin x="-1320" y="-21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Z:\TRABAJO%20CHINO\2015_10_16FINAL%20Coleta%20de%20dados%20HAS%20e%20DM%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Z:\TRABAJO%20CHINO\2015_10_16FINAL%20Coleta%20de%20dados%20HAS%20e%20DM%2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Z:\TRABAJO%20CHINO\2015_10_16FINAL%20Coleta%20de%20dados%20HAS%20e%20DM%20(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Z:\TRABAJO%20CHINO\2015_10_16FINAL%20Coleta%20de%20dados%20HAS%20e%20DM%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sz="1200" b="0" i="0" u="none" strike="noStrike" baseline="0">
                <a:solidFill>
                  <a:srgbClr val="000000"/>
                </a:solidFill>
                <a:latin typeface="Calibri"/>
                <a:ea typeface="Calibri"/>
                <a:cs typeface="Calibri"/>
              </a:defRPr>
            </a:pPr>
            <a:r>
              <a:rPr lang="pt-BR" sz="2000" b="1" dirty="0"/>
              <a:t>Cobertura do Programa de Atenção à  Hipertensão Arterial Sistêmica na unidade de saúde</a:t>
            </a:r>
          </a:p>
        </c:rich>
      </c:tx>
      <c:layout>
        <c:manualLayout>
          <c:xMode val="edge"/>
          <c:yMode val="edge"/>
          <c:x val="9.2036862898803362E-2"/>
          <c:y val="9.0347205820788534E-2"/>
        </c:manualLayout>
      </c:layout>
      <c:spPr>
        <a:noFill/>
        <a:ln w="25400">
          <a:noFill/>
        </a:ln>
      </c:spPr>
    </c:title>
    <c:plotArea>
      <c:layout>
        <c:manualLayout>
          <c:layoutTarget val="inner"/>
          <c:xMode val="edge"/>
          <c:yMode val="edge"/>
          <c:x val="4.2338751357295451E-2"/>
          <c:y val="0.40293184427886147"/>
          <c:w val="0.92540413680945299"/>
          <c:h val="0.46886614606994875"/>
        </c:manualLayout>
      </c:layout>
      <c:barChart>
        <c:barDir val="col"/>
        <c:grouping val="clustered"/>
        <c:ser>
          <c:idx val="0"/>
          <c:order val="0"/>
          <c:tx>
            <c:strRef>
              <c:f>Indicadores!$C$4</c:f>
              <c:strCache>
                <c:ptCount val="1"/>
                <c:pt idx="0">
                  <c:v>Cobertura do Programa de Atenção à  Hipertensão Arterial Sistêmica na unidade de saúde</c:v>
                </c:pt>
              </c:strCache>
            </c:strRef>
          </c:tx>
          <c:spPr>
            <a:solidFill>
              <a:srgbClr val="558ED5"/>
            </a:solidFill>
            <a:ln w="25400">
              <a:noFill/>
            </a:ln>
          </c:spPr>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Val val="1"/>
          </c:dLbls>
          <c:cat>
            <c:strRef>
              <c:f>Indicadores!$D$3:$F$3</c:f>
              <c:strCache>
                <c:ptCount val="3"/>
                <c:pt idx="0">
                  <c:v>Mês 1</c:v>
                </c:pt>
                <c:pt idx="1">
                  <c:v>Mês 2</c:v>
                </c:pt>
                <c:pt idx="2">
                  <c:v>Mês 3</c:v>
                </c:pt>
              </c:strCache>
            </c:strRef>
          </c:cat>
          <c:val>
            <c:numRef>
              <c:f>Indicadores!$D$4:$F$4</c:f>
              <c:numCache>
                <c:formatCode>0.0%</c:formatCode>
                <c:ptCount val="3"/>
                <c:pt idx="0">
                  <c:v>0.20884146341463442</c:v>
                </c:pt>
                <c:pt idx="1">
                  <c:v>0.38567073170731786</c:v>
                </c:pt>
                <c:pt idx="2">
                  <c:v>0.59908536585365857</c:v>
                </c:pt>
              </c:numCache>
            </c:numRef>
          </c:val>
        </c:ser>
        <c:overlap val="-25"/>
        <c:axId val="79862784"/>
        <c:axId val="79880960"/>
      </c:barChart>
      <c:catAx>
        <c:axId val="79862784"/>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9880960"/>
        <c:crossesAt val="0"/>
        <c:auto val="1"/>
        <c:lblAlgn val="ctr"/>
        <c:lblOffset val="100"/>
        <c:tickLblSkip val="1"/>
        <c:tickMarkSkip val="1"/>
      </c:catAx>
      <c:valAx>
        <c:axId val="79880960"/>
        <c:scaling>
          <c:orientation val="minMax"/>
          <c:max val="1"/>
          <c:min val="0"/>
        </c:scaling>
        <c:delete val="1"/>
        <c:axPos val="l"/>
        <c:numFmt formatCode="0.0%" sourceLinked="1"/>
        <c:tickLblPos val="nextTo"/>
        <c:crossAx val="79862784"/>
        <c:crossesAt val="1"/>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1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sz="1200" b="1" i="0" u="none" strike="noStrike" baseline="0">
                <a:solidFill>
                  <a:srgbClr val="000000"/>
                </a:solidFill>
                <a:latin typeface="Calibri"/>
                <a:ea typeface="Calibri"/>
                <a:cs typeface="Calibri"/>
              </a:defRPr>
            </a:pPr>
            <a:r>
              <a:rPr lang="pt-BR" sz="2000" dirty="0"/>
              <a:t>Cobertura do </a:t>
            </a:r>
            <a:r>
              <a:rPr lang="pt-BR" sz="2000" dirty="0" smtClean="0"/>
              <a:t>Programa </a:t>
            </a:r>
            <a:r>
              <a:rPr lang="pt-BR" sz="2000" dirty="0"/>
              <a:t>de Atenção à Diabetes Mellitus na unidade de saúde</a:t>
            </a:r>
          </a:p>
        </c:rich>
      </c:tx>
      <c:layout>
        <c:manualLayout>
          <c:xMode val="edge"/>
          <c:yMode val="edge"/>
          <c:x val="0.1090695546260184"/>
          <c:y val="7.7972178260704877E-2"/>
        </c:manualLayout>
      </c:layout>
      <c:spPr>
        <a:noFill/>
        <a:ln w="25400">
          <a:noFill/>
        </a:ln>
      </c:spPr>
    </c:title>
    <c:plotArea>
      <c:layout>
        <c:manualLayout>
          <c:layoutTarget val="inner"/>
          <c:xMode val="edge"/>
          <c:yMode val="edge"/>
          <c:x val="4.3841336116910233E-2"/>
          <c:y val="0.39285782794682683"/>
          <c:w val="0.92275574112734859"/>
          <c:h val="0.48214369793474177"/>
        </c:manualLayout>
      </c:layout>
      <c:barChart>
        <c:barDir val="col"/>
        <c:grouping val="clustered"/>
        <c:ser>
          <c:idx val="0"/>
          <c:order val="0"/>
          <c:tx>
            <c:strRef>
              <c:f>Indicadores!$R$4</c:f>
              <c:strCache>
                <c:ptCount val="1"/>
                <c:pt idx="0">
                  <c:v>Cobertura do Pprograma de Atenção à Diabetes Mellitus na unidade de saúde</c:v>
                </c:pt>
              </c:strCache>
            </c:strRef>
          </c:tx>
          <c:spPr>
            <a:solidFill>
              <a:srgbClr val="4F81BD"/>
            </a:solidFill>
            <a:ln w="25400">
              <a:noFill/>
            </a:ln>
          </c:spPr>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Val val="1"/>
          </c:dLbls>
          <c:cat>
            <c:strRef>
              <c:f>Indicadores!$S$3:$U$3</c:f>
              <c:strCache>
                <c:ptCount val="3"/>
                <c:pt idx="0">
                  <c:v>Mês 1</c:v>
                </c:pt>
                <c:pt idx="1">
                  <c:v>Mês 2</c:v>
                </c:pt>
                <c:pt idx="2">
                  <c:v>Mês 3</c:v>
                </c:pt>
              </c:strCache>
            </c:strRef>
          </c:cat>
          <c:val>
            <c:numRef>
              <c:f>Indicadores!$S$4:$U$4</c:f>
              <c:numCache>
                <c:formatCode>0.0%</c:formatCode>
                <c:ptCount val="3"/>
                <c:pt idx="0">
                  <c:v>0.20295202952029534</c:v>
                </c:pt>
                <c:pt idx="1">
                  <c:v>0.36162361623616235</c:v>
                </c:pt>
                <c:pt idx="2">
                  <c:v>0.61992619926199266</c:v>
                </c:pt>
              </c:numCache>
            </c:numRef>
          </c:val>
        </c:ser>
        <c:overlap val="-25"/>
        <c:axId val="79763328"/>
        <c:axId val="79764864"/>
      </c:barChart>
      <c:catAx>
        <c:axId val="79763328"/>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9764864"/>
        <c:crossesAt val="0"/>
        <c:auto val="1"/>
        <c:lblAlgn val="ctr"/>
        <c:lblOffset val="100"/>
        <c:tickLblSkip val="1"/>
        <c:tickMarkSkip val="1"/>
      </c:catAx>
      <c:valAx>
        <c:axId val="79764864"/>
        <c:scaling>
          <c:orientation val="minMax"/>
          <c:max val="1"/>
          <c:min val="0"/>
        </c:scaling>
        <c:delete val="1"/>
        <c:axPos val="l"/>
        <c:numFmt formatCode="0.0%" sourceLinked="1"/>
        <c:tickLblPos val="nextTo"/>
        <c:crossAx val="79763328"/>
        <c:crossesAt val="1"/>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1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sz="1200" b="1" i="0" u="none" strike="noStrike" baseline="0">
                <a:solidFill>
                  <a:srgbClr val="000000"/>
                </a:solidFill>
                <a:latin typeface="Calibri"/>
                <a:ea typeface="Calibri"/>
                <a:cs typeface="Calibri"/>
              </a:defRPr>
            </a:pPr>
            <a:r>
              <a:rPr lang="pt-BR" sz="2000" dirty="0"/>
              <a:t>Proporção de hipertensos com os exames complementares em dia de acordo com o protocolo</a:t>
            </a:r>
          </a:p>
        </c:rich>
      </c:tx>
      <c:layout>
        <c:manualLayout>
          <c:xMode val="edge"/>
          <c:yMode val="edge"/>
          <c:x val="0.11472328834412047"/>
          <c:y val="9.8157527077393628E-2"/>
        </c:manualLayout>
      </c:layout>
      <c:spPr>
        <a:noFill/>
        <a:ln w="25400">
          <a:noFill/>
        </a:ln>
      </c:spPr>
    </c:title>
    <c:plotArea>
      <c:layout>
        <c:manualLayout>
          <c:layoutTarget val="inner"/>
          <c:xMode val="edge"/>
          <c:yMode val="edge"/>
          <c:x val="4.3032786885246234E-2"/>
          <c:y val="0.40441176470588391"/>
          <c:w val="0.92418032786885251"/>
          <c:h val="0.46691176470588391"/>
        </c:manualLayout>
      </c:layout>
      <c:barChart>
        <c:barDir val="col"/>
        <c:grouping val="clustered"/>
        <c:ser>
          <c:idx val="0"/>
          <c:order val="0"/>
          <c:tx>
            <c:strRef>
              <c:f>Indicadores!$C$20</c:f>
              <c:strCache>
                <c:ptCount val="1"/>
                <c:pt idx="0">
                  <c:v>Proporção de pessoas com hipertensão com os exames complementares em dia de acordo com o protocolo</c:v>
                </c:pt>
              </c:strCache>
            </c:strRef>
          </c:tx>
          <c:spPr>
            <a:solidFill>
              <a:srgbClr val="4F81BD"/>
            </a:solidFill>
            <a:ln w="25400">
              <a:noFill/>
            </a:ln>
          </c:spPr>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Val val="1"/>
          </c:dLbls>
          <c:cat>
            <c:strRef>
              <c:f>Indicadores!$D$19:$F$19</c:f>
              <c:strCache>
                <c:ptCount val="3"/>
                <c:pt idx="0">
                  <c:v>Mês 1</c:v>
                </c:pt>
                <c:pt idx="1">
                  <c:v>Mês 2</c:v>
                </c:pt>
                <c:pt idx="2">
                  <c:v>Mês 3</c:v>
                </c:pt>
              </c:strCache>
            </c:strRef>
          </c:cat>
          <c:val>
            <c:numRef>
              <c:f>Indicadores!$D$20:$F$20</c:f>
              <c:numCache>
                <c:formatCode>0.0%</c:formatCode>
                <c:ptCount val="3"/>
                <c:pt idx="0">
                  <c:v>0.62043795620438191</c:v>
                </c:pt>
                <c:pt idx="1">
                  <c:v>0.60079051383399484</c:v>
                </c:pt>
                <c:pt idx="2">
                  <c:v>0.67175572519084192</c:v>
                </c:pt>
              </c:numCache>
            </c:numRef>
          </c:val>
        </c:ser>
        <c:overlap val="-25"/>
        <c:axId val="79808384"/>
        <c:axId val="79809920"/>
      </c:barChart>
      <c:catAx>
        <c:axId val="79808384"/>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9809920"/>
        <c:crossesAt val="0"/>
        <c:auto val="1"/>
        <c:lblAlgn val="ctr"/>
        <c:lblOffset val="100"/>
        <c:tickLblSkip val="1"/>
        <c:tickMarkSkip val="1"/>
      </c:catAx>
      <c:valAx>
        <c:axId val="79809920"/>
        <c:scaling>
          <c:orientation val="minMax"/>
          <c:max val="1"/>
          <c:min val="0"/>
        </c:scaling>
        <c:delete val="1"/>
        <c:axPos val="l"/>
        <c:numFmt formatCode="0.0%" sourceLinked="1"/>
        <c:tickLblPos val="nextTo"/>
        <c:crossAx val="79808384"/>
        <c:crossesAt val="1"/>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1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2000" dirty="0"/>
              <a:t>Proporção de pessoas com diabetes com os exames complementares  em dia de acordo com o protocolo</a:t>
            </a:r>
          </a:p>
        </c:rich>
      </c:tx>
      <c:layout>
        <c:manualLayout>
          <c:xMode val="edge"/>
          <c:yMode val="edge"/>
          <c:x val="9.4784081287044894E-2"/>
          <c:y val="6.8578094404866063E-2"/>
        </c:manualLayout>
      </c:layout>
      <c:spPr>
        <a:noFill/>
        <a:ln w="25400">
          <a:noFill/>
        </a:ln>
      </c:spPr>
    </c:title>
    <c:plotArea>
      <c:layout>
        <c:manualLayout>
          <c:layoutTarget val="inner"/>
          <c:xMode val="edge"/>
          <c:yMode val="edge"/>
          <c:x val="4.4680851063829789E-2"/>
          <c:y val="0.40221474684103076"/>
          <c:w val="0.92127659574468057"/>
          <c:h val="0.46863553072303471"/>
        </c:manualLayout>
      </c:layout>
      <c:barChart>
        <c:barDir val="col"/>
        <c:grouping val="clustered"/>
        <c:ser>
          <c:idx val="0"/>
          <c:order val="0"/>
          <c:tx>
            <c:strRef>
              <c:f>Indicadores!$R$20</c:f>
              <c:strCache>
                <c:ptCount val="1"/>
                <c:pt idx="0">
                  <c:v>Proporção de pessoas com diabetes com os exames complementares  em dia de acordo com o protocolo</c:v>
                </c:pt>
              </c:strCache>
            </c:strRef>
          </c:tx>
          <c:spPr>
            <a:solidFill>
              <a:srgbClr val="4F81BD"/>
            </a:solidFill>
            <a:ln w="25400">
              <a:noFill/>
            </a:ln>
          </c:spPr>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Val val="1"/>
          </c:dLbls>
          <c:cat>
            <c:strRef>
              <c:f>Indicadores!$S$19:$U$19</c:f>
              <c:strCache>
                <c:ptCount val="3"/>
                <c:pt idx="0">
                  <c:v>Mês 1</c:v>
                </c:pt>
                <c:pt idx="1">
                  <c:v>Mês 2</c:v>
                </c:pt>
                <c:pt idx="2">
                  <c:v>Mês 3</c:v>
                </c:pt>
              </c:strCache>
            </c:strRef>
          </c:cat>
          <c:val>
            <c:numRef>
              <c:f>Indicadores!$S$20:$U$20</c:f>
              <c:numCache>
                <c:formatCode>0.0%</c:formatCode>
                <c:ptCount val="3"/>
                <c:pt idx="0">
                  <c:v>0.63636363636363691</c:v>
                </c:pt>
                <c:pt idx="1">
                  <c:v>0.59183673469387765</c:v>
                </c:pt>
                <c:pt idx="2">
                  <c:v>0.68452380952380965</c:v>
                </c:pt>
              </c:numCache>
            </c:numRef>
          </c:val>
        </c:ser>
        <c:overlap val="-25"/>
        <c:axId val="79821056"/>
        <c:axId val="79843328"/>
      </c:barChart>
      <c:catAx>
        <c:axId val="79821056"/>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9843328"/>
        <c:crossesAt val="0"/>
        <c:auto val="1"/>
        <c:lblAlgn val="ctr"/>
        <c:lblOffset val="100"/>
        <c:tickLblSkip val="1"/>
        <c:tickMarkSkip val="1"/>
      </c:catAx>
      <c:valAx>
        <c:axId val="79843328"/>
        <c:scaling>
          <c:orientation val="minMax"/>
          <c:max val="1"/>
          <c:min val="0"/>
        </c:scaling>
        <c:delete val="1"/>
        <c:axPos val="l"/>
        <c:numFmt formatCode="0.0%" sourceLinked="1"/>
        <c:tickLblPos val="nextTo"/>
        <c:crossAx val="79821056"/>
        <c:crossesAt val="1"/>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100" b="0" i="0" u="none" strike="noStrike" baseline="0">
          <a:solidFill>
            <a:srgbClr val="000000"/>
          </a:solidFill>
          <a:latin typeface="Calibri"/>
          <a:ea typeface="Calibri"/>
          <a:cs typeface="Calibri"/>
        </a:defRPr>
      </a:pPr>
      <a:endParaRPr lang="pt-BR"/>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01836B45-252E-4073-80F7-697EAEA7E7D6}" type="datetimeFigureOut">
              <a:rPr lang="pt-BR" smtClean="0"/>
              <a:pPr/>
              <a:t>21/03/2016</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79C4B24D-C90D-4C08-81AC-629298994E1B}" type="slidenum">
              <a:rPr lang="pt-BR" smtClean="0"/>
              <a:pPr/>
              <a:t>‹nº›</a:t>
            </a:fld>
            <a:endParaRPr lang="pt-BR"/>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9C4B24D-C90D-4C08-81AC-629298994E1B}" type="slidenum">
              <a:rPr lang="pt-BR" smtClean="0"/>
              <a:pPr/>
              <a:t>‹nº›</a:t>
            </a:fld>
            <a:endParaRPr lang="pt-BR"/>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9C4B24D-C90D-4C08-81AC-629298994E1B}" type="slidenum">
              <a:rPr lang="pt-BR" smtClean="0"/>
              <a:pPr/>
              <a:t>‹nº›</a:t>
            </a:fld>
            <a:endParaRPr lang="pt-BR"/>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9C4B24D-C90D-4C08-81AC-629298994E1B}"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9C4B24D-C90D-4C08-81AC-629298994E1B}"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9C4B24D-C90D-4C08-81AC-629298994E1B}"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79C4B24D-C90D-4C08-81AC-629298994E1B}"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79C4B24D-C90D-4C08-81AC-629298994E1B}"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01836B45-252E-4073-80F7-697EAEA7E7D6}" type="datetimeFigureOut">
              <a:rPr lang="pt-BR" smtClean="0"/>
              <a:pPr/>
              <a:t>21/03/2016</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79C4B24D-C90D-4C08-81AC-629298994E1B}" type="slidenum">
              <a:rPr lang="pt-BR" smtClean="0"/>
              <a:pPr/>
              <a:t>‹nº›</a:t>
            </a:fld>
            <a:endParaRPr lang="pt-BR"/>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01836B45-252E-4073-80F7-697EAEA7E7D6}" type="datetimeFigureOut">
              <a:rPr lang="pt-BR" smtClean="0"/>
              <a:pPr/>
              <a:t>21/03/2016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9C4B24D-C90D-4C08-81AC-629298994E1B}"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01836B45-252E-4073-80F7-697EAEA7E7D6}" type="datetimeFigureOut">
              <a:rPr lang="pt-BR" smtClean="0"/>
              <a:pPr/>
              <a:t>21/03/2016</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79C4B24D-C90D-4C08-81AC-629298994E1B}"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836B45-252E-4073-80F7-697EAEA7E7D6}" type="datetimeFigureOut">
              <a:rPr lang="pt-BR" smtClean="0"/>
              <a:pPr/>
              <a:t>21/03/2016</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C4B24D-C90D-4C08-81AC-629298994E1B}"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2560" y="360040"/>
            <a:ext cx="7406640" cy="1628800"/>
          </a:xfrm>
        </p:spPr>
        <p:txBody>
          <a:bodyPr>
            <a:noAutofit/>
          </a:bodyPr>
          <a:lstStyle/>
          <a:p>
            <a:pPr algn="ctr"/>
            <a:r>
              <a:rPr lang="pt-BR" sz="1800" b="1" dirty="0">
                <a:effectLst/>
                <a:latin typeface="Arial" panose="020B0604020202020204" pitchFamily="34" charset="0"/>
                <a:cs typeface="Arial" panose="020B0604020202020204" pitchFamily="34" charset="0"/>
              </a:rPr>
              <a:t>UNIVERSIDADE ABERTA DO SUS</a:t>
            </a:r>
            <a:r>
              <a:rPr lang="pt-BR" sz="1800" dirty="0">
                <a:effectLst/>
                <a:latin typeface="Arial" panose="020B0604020202020204" pitchFamily="34" charset="0"/>
                <a:cs typeface="Arial" panose="020B0604020202020204" pitchFamily="34" charset="0"/>
              </a:rPr>
              <a:t/>
            </a:r>
            <a:br>
              <a:rPr lang="pt-BR" sz="1800" dirty="0">
                <a:effectLst/>
                <a:latin typeface="Arial" panose="020B0604020202020204" pitchFamily="34" charset="0"/>
                <a:cs typeface="Arial" panose="020B0604020202020204" pitchFamily="34" charset="0"/>
              </a:rPr>
            </a:br>
            <a:r>
              <a:rPr lang="pt-BR" sz="1800" b="1" dirty="0">
                <a:effectLst/>
                <a:latin typeface="Arial" panose="020B0604020202020204" pitchFamily="34" charset="0"/>
                <a:cs typeface="Arial" panose="020B0604020202020204" pitchFamily="34" charset="0"/>
              </a:rPr>
              <a:t>UNIVERSIDADE FEDERAL DE PELOTAS</a:t>
            </a:r>
            <a:r>
              <a:rPr lang="pt-BR" sz="1800" dirty="0">
                <a:effectLst/>
                <a:latin typeface="Arial" panose="020B0604020202020204" pitchFamily="34" charset="0"/>
                <a:cs typeface="Arial" panose="020B0604020202020204" pitchFamily="34" charset="0"/>
              </a:rPr>
              <a:t/>
            </a:r>
            <a:br>
              <a:rPr lang="pt-BR" sz="1800" dirty="0">
                <a:effectLst/>
                <a:latin typeface="Arial" panose="020B0604020202020204" pitchFamily="34" charset="0"/>
                <a:cs typeface="Arial" panose="020B0604020202020204" pitchFamily="34" charset="0"/>
              </a:rPr>
            </a:br>
            <a:r>
              <a:rPr lang="pt-BR" sz="1800" b="1" dirty="0">
                <a:effectLst/>
                <a:latin typeface="Arial" panose="020B0604020202020204" pitchFamily="34" charset="0"/>
                <a:cs typeface="Arial" panose="020B0604020202020204" pitchFamily="34" charset="0"/>
              </a:rPr>
              <a:t>Especialização em Saúde da Família</a:t>
            </a:r>
            <a:r>
              <a:rPr lang="pt-BR" sz="1800" dirty="0">
                <a:effectLst/>
                <a:latin typeface="Arial" panose="020B0604020202020204" pitchFamily="34" charset="0"/>
                <a:cs typeface="Arial" panose="020B0604020202020204" pitchFamily="34" charset="0"/>
              </a:rPr>
              <a:t/>
            </a:r>
            <a:br>
              <a:rPr lang="pt-BR" sz="1800" dirty="0">
                <a:effectLst/>
                <a:latin typeface="Arial" panose="020B0604020202020204" pitchFamily="34" charset="0"/>
                <a:cs typeface="Arial" panose="020B0604020202020204" pitchFamily="34" charset="0"/>
              </a:rPr>
            </a:br>
            <a:r>
              <a:rPr lang="pt-BR" sz="1800" b="1" dirty="0">
                <a:effectLst/>
                <a:latin typeface="Arial" panose="020B0604020202020204" pitchFamily="34" charset="0"/>
                <a:cs typeface="Arial" panose="020B0604020202020204" pitchFamily="34" charset="0"/>
              </a:rPr>
              <a:t>Modalidade a Distância</a:t>
            </a:r>
            <a:r>
              <a:rPr lang="pt-BR" sz="1800" dirty="0">
                <a:effectLst/>
                <a:latin typeface="Arial" panose="020B0604020202020204" pitchFamily="34" charset="0"/>
                <a:cs typeface="Arial" panose="020B0604020202020204" pitchFamily="34" charset="0"/>
              </a:rPr>
              <a:t/>
            </a:r>
            <a:br>
              <a:rPr lang="pt-BR" sz="1800" dirty="0">
                <a:effectLst/>
                <a:latin typeface="Arial" panose="020B0604020202020204" pitchFamily="34" charset="0"/>
                <a:cs typeface="Arial" panose="020B0604020202020204" pitchFamily="34" charset="0"/>
              </a:rPr>
            </a:br>
            <a:r>
              <a:rPr lang="pt-BR" sz="1800" b="1" dirty="0">
                <a:effectLst/>
                <a:latin typeface="Arial" panose="020B0604020202020204" pitchFamily="34" charset="0"/>
                <a:cs typeface="Arial" panose="020B0604020202020204" pitchFamily="34" charset="0"/>
              </a:rPr>
              <a:t>Turma </a:t>
            </a:r>
            <a:r>
              <a:rPr lang="pt-BR" sz="1800" b="1" dirty="0" smtClean="0">
                <a:effectLst/>
                <a:latin typeface="Arial" panose="020B0604020202020204" pitchFamily="34" charset="0"/>
                <a:cs typeface="Arial" panose="020B0604020202020204" pitchFamily="34" charset="0"/>
              </a:rPr>
              <a:t>9</a:t>
            </a:r>
            <a:r>
              <a:rPr lang="pt-BR" sz="1800" dirty="0">
                <a:effectLst/>
                <a:latin typeface="Arial" panose="020B0604020202020204" pitchFamily="34" charset="0"/>
                <a:cs typeface="Arial" panose="020B0604020202020204" pitchFamily="34" charset="0"/>
              </a:rPr>
              <a:t/>
            </a:r>
            <a:br>
              <a:rPr lang="pt-BR" sz="1800" dirty="0">
                <a:effectLst/>
                <a:latin typeface="Arial" panose="020B0604020202020204" pitchFamily="34" charset="0"/>
                <a:cs typeface="Arial" panose="020B0604020202020204" pitchFamily="34" charset="0"/>
              </a:rPr>
            </a:br>
            <a:endParaRPr lang="pt-BR" sz="18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714348" y="2643182"/>
            <a:ext cx="7406640" cy="1071570"/>
          </a:xfrm>
        </p:spPr>
        <p:txBody>
          <a:bodyPr>
            <a:normAutofit fontScale="92500"/>
          </a:bodyPr>
          <a:lstStyle/>
          <a:p>
            <a:r>
              <a:rPr lang="pt-BR" b="1" dirty="0" smtClean="0">
                <a:latin typeface="Arial" pitchFamily="34" charset="0"/>
                <a:cs typeface="Arial" pitchFamily="34" charset="0"/>
              </a:rPr>
              <a:t> Atenção à pessoa com hipertensão e/ou diabetes, UBS Dr. Chico Costa, Mossoró/RN.</a:t>
            </a:r>
          </a:p>
          <a:p>
            <a:endParaRPr lang="pt-BR" dirty="0" smtClean="0">
              <a:latin typeface="Arial" pitchFamily="34" charset="0"/>
              <a:cs typeface="Arial" pitchFamily="34" charset="0"/>
            </a:endParaRPr>
          </a:p>
          <a:p>
            <a:pPr algn="ctr"/>
            <a:endParaRPr lang="pt-BR" sz="2800" b="1" dirty="0">
              <a:solidFill>
                <a:schemeClr val="tx1"/>
              </a:solidFill>
              <a:latin typeface="Arial" panose="020B0604020202020204" pitchFamily="34" charset="0"/>
              <a:cs typeface="Arial" panose="020B0604020202020204" pitchFamily="34" charset="0"/>
            </a:endParaRPr>
          </a:p>
          <a:p>
            <a:endParaRPr lang="pt-BR" dirty="0"/>
          </a:p>
        </p:txBody>
      </p:sp>
      <p:sp>
        <p:nvSpPr>
          <p:cNvPr id="4" name="CaixaDeTexto 3"/>
          <p:cNvSpPr txBox="1"/>
          <p:nvPr/>
        </p:nvSpPr>
        <p:spPr>
          <a:xfrm>
            <a:off x="2786050" y="4643446"/>
            <a:ext cx="5175456" cy="707886"/>
          </a:xfrm>
          <a:prstGeom prst="rect">
            <a:avLst/>
          </a:prstGeom>
          <a:solidFill>
            <a:schemeClr val="bg1"/>
          </a:solidFill>
          <a:ln>
            <a:solidFill>
              <a:schemeClr val="bg1"/>
            </a:solidFill>
          </a:ln>
        </p:spPr>
        <p:txBody>
          <a:bodyPr wrap="square" rtlCol="0">
            <a:spAutoFit/>
          </a:bodyPr>
          <a:lstStyle/>
          <a:p>
            <a:r>
              <a:rPr lang="pt-BR" sz="2000" b="1" dirty="0" smtClean="0">
                <a:latin typeface="Arial" panose="020B0604020202020204" pitchFamily="34" charset="0"/>
                <a:cs typeface="Arial" panose="020B0604020202020204" pitchFamily="34" charset="0"/>
              </a:rPr>
              <a:t>Especializando: Yosniel Blanco Matos </a:t>
            </a:r>
          </a:p>
          <a:p>
            <a:r>
              <a:rPr lang="pt-BR" sz="2000" b="1" dirty="0" smtClean="0">
                <a:latin typeface="Arial" panose="020B0604020202020204" pitchFamily="34" charset="0"/>
                <a:cs typeface="Arial" panose="020B0604020202020204" pitchFamily="34" charset="0"/>
              </a:rPr>
              <a:t>Orientador: Jandro Moraes Cortes</a:t>
            </a:r>
            <a:endParaRPr lang="pt-BR" sz="2000" b="1" dirty="0">
              <a:latin typeface="Arial" pitchFamily="34" charset="0"/>
              <a:cs typeface="Arial" pitchFamily="34" charset="0"/>
            </a:endParaRPr>
          </a:p>
        </p:txBody>
      </p:sp>
      <p:sp>
        <p:nvSpPr>
          <p:cNvPr id="5" name="CaixaDeTexto 4"/>
          <p:cNvSpPr txBox="1"/>
          <p:nvPr/>
        </p:nvSpPr>
        <p:spPr>
          <a:xfrm>
            <a:off x="3577211" y="5805264"/>
            <a:ext cx="3312368" cy="707886"/>
          </a:xfrm>
          <a:prstGeom prst="rect">
            <a:avLst/>
          </a:prstGeom>
          <a:noFill/>
        </p:spPr>
        <p:txBody>
          <a:bodyPr wrap="square" rtlCol="0">
            <a:spAutoFit/>
          </a:bodyPr>
          <a:lstStyle/>
          <a:p>
            <a:pPr algn="ctr"/>
            <a:r>
              <a:rPr lang="pt-BR" sz="2000" b="1" dirty="0" smtClean="0">
                <a:latin typeface="Times New Roman" pitchFamily="18" charset="0"/>
                <a:cs typeface="Times New Roman" pitchFamily="18" charset="0"/>
              </a:rPr>
              <a:t>Pelotas,  2016</a:t>
            </a:r>
          </a:p>
          <a:p>
            <a:pPr algn="ctr"/>
            <a:endParaRPr lang="pt-BR" sz="2000" b="1" dirty="0">
              <a:latin typeface="Times New Roman" pitchFamily="18" charset="0"/>
              <a:cs typeface="Times New Roman" pitchFamily="18" charset="0"/>
            </a:endParaRPr>
          </a:p>
        </p:txBody>
      </p:sp>
      <p:pic>
        <p:nvPicPr>
          <p:cNvPr id="7" name="Imagem 6"/>
          <p:cNvPicPr/>
          <p:nvPr/>
        </p:nvPicPr>
        <p:blipFill rotWithShape="1">
          <a:blip r:embed="rId2" cstate="print">
            <a:extLst>
              <a:ext uri="{28A0092B-C50C-407E-A947-70E740481C1C}">
                <a14:useLocalDpi xmlns:a14="http://schemas.microsoft.com/office/drawing/2010/main" xmlns="" val="0"/>
              </a:ext>
            </a:extLst>
          </a:blip>
          <a:srcRect l="19225" t="18695" r="19223" b="18871"/>
          <a:stretch/>
        </p:blipFill>
        <p:spPr bwMode="auto">
          <a:xfrm>
            <a:off x="1331640" y="188640"/>
            <a:ext cx="1104900" cy="11201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60559822"/>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nasus fotos Yoni\IMG_7019.JPG"/>
          <p:cNvPicPr>
            <a:picLocks noChangeAspect="1" noChangeArrowheads="1"/>
          </p:cNvPicPr>
          <p:nvPr/>
        </p:nvPicPr>
        <p:blipFill>
          <a:blip r:embed="rId2"/>
          <a:srcRect/>
          <a:stretch>
            <a:fillRect/>
          </a:stretch>
        </p:blipFill>
        <p:spPr bwMode="auto">
          <a:xfrm>
            <a:off x="785786" y="1785926"/>
            <a:ext cx="7500990" cy="4143404"/>
          </a:xfrm>
          <a:prstGeom prst="rect">
            <a:avLst/>
          </a:prstGeom>
          <a:noFill/>
        </p:spPr>
      </p:pic>
      <p:sp>
        <p:nvSpPr>
          <p:cNvPr id="3" name="Retângulo 2"/>
          <p:cNvSpPr/>
          <p:nvPr/>
        </p:nvSpPr>
        <p:spPr>
          <a:xfrm>
            <a:off x="500034" y="428604"/>
            <a:ext cx="5072098" cy="707886"/>
          </a:xfrm>
          <a:prstGeom prst="rect">
            <a:avLst/>
          </a:prstGeom>
        </p:spPr>
        <p:txBody>
          <a:bodyPr wrap="square">
            <a:spAutoFit/>
          </a:bodyPr>
          <a:lstStyle/>
          <a:p>
            <a:r>
              <a:rPr lang="pt-BR" sz="4000" b="1" dirty="0" smtClean="0">
                <a:solidFill>
                  <a:srgbClr val="FF0000"/>
                </a:solidFill>
                <a:latin typeface="Arial" pitchFamily="34" charset="0"/>
                <a:cs typeface="Arial" pitchFamily="34" charset="0"/>
              </a:rPr>
              <a:t>Metodologia</a:t>
            </a:r>
            <a:endParaRPr lang="pt-BR" sz="40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500174"/>
            <a:ext cx="8572560" cy="3643338"/>
          </a:xfrm>
        </p:spPr>
        <p:txBody>
          <a:bodyPr>
            <a:normAutofit/>
          </a:bodyPr>
          <a:lstStyle/>
          <a:p>
            <a:pPr indent="283464" algn="just">
              <a:buNone/>
            </a:pPr>
            <a:endParaRPr lang="pt-BR" sz="2400" dirty="0" smtClean="0">
              <a:latin typeface="Arial" pitchFamily="34" charset="0"/>
              <a:cs typeface="Arial" pitchFamily="34" charset="0"/>
            </a:endParaRPr>
          </a:p>
          <a:p>
            <a:pPr indent="283464" algn="just">
              <a:buNone/>
            </a:pPr>
            <a:r>
              <a:rPr lang="pt-BR" sz="2400" dirty="0" smtClean="0">
                <a:latin typeface="Arial" pitchFamily="34" charset="0"/>
                <a:cs typeface="Arial" pitchFamily="34" charset="0"/>
              </a:rPr>
              <a:t>O projeto está estruturado para ser desenvolvido no período de três meses na área da equipe de Estratégia de Saúde da Família (ESF) 137 no município Mossoró, participarão da intervenção como público alvo, todas as pessoas com 20 anos ou mais,com diagnóstico de hipertensão e/ou diabetes e residentes na área.</a:t>
            </a:r>
          </a:p>
          <a:p>
            <a:endParaRPr lang="pt-BR" dirty="0" smtClean="0"/>
          </a:p>
          <a:p>
            <a:endParaRPr lang="pt-BR" dirty="0"/>
          </a:p>
        </p:txBody>
      </p:sp>
      <p:sp>
        <p:nvSpPr>
          <p:cNvPr id="2" name="Título 1"/>
          <p:cNvSpPr>
            <a:spLocks noGrp="1"/>
          </p:cNvSpPr>
          <p:nvPr>
            <p:ph type="title"/>
          </p:nvPr>
        </p:nvSpPr>
        <p:spPr>
          <a:xfrm>
            <a:off x="571472" y="357166"/>
            <a:ext cx="8229600" cy="1143000"/>
          </a:xfrm>
        </p:spPr>
        <p:txBody>
          <a:bodyPr/>
          <a:lstStyle/>
          <a:p>
            <a:r>
              <a:rPr lang="pt-BR" b="1" dirty="0" smtClean="0">
                <a:solidFill>
                  <a:srgbClr val="FF0000"/>
                </a:solidFill>
              </a:rPr>
              <a:t>Metodologia/Ações</a:t>
            </a:r>
            <a:endParaRPr lang="pt-BR" b="1" dirty="0">
              <a:solidFill>
                <a:srgbClr val="FF0000"/>
              </a:solidFill>
            </a:endParaRPr>
          </a:p>
        </p:txBody>
      </p:sp>
    </p:spTree>
    <p:extLst>
      <p:ext uri="{BB962C8B-B14F-4D97-AF65-F5344CB8AC3E}">
        <p14:creationId xmlns:p14="http://schemas.microsoft.com/office/powerpoint/2010/main" xmlns="" val="54867132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142984"/>
            <a:ext cx="8433654" cy="5715016"/>
          </a:xfrm>
        </p:spPr>
        <p:txBody>
          <a:bodyPr>
            <a:normAutofit/>
          </a:bodyPr>
          <a:lstStyle/>
          <a:p>
            <a:pPr marL="0" lvl="0" indent="0" fontAlgn="base">
              <a:spcBef>
                <a:spcPct val="0"/>
              </a:spcBef>
              <a:spcAft>
                <a:spcPct val="0"/>
              </a:spcAft>
              <a:buClrTx/>
              <a:buSzTx/>
              <a:buFont typeface="Arial" pitchFamily="34" charset="0"/>
              <a:buChar char="•"/>
            </a:pPr>
            <a:r>
              <a:rPr lang="pt-BR" sz="2600" dirty="0" smtClean="0">
                <a:solidFill>
                  <a:srgbClr val="00B0F0"/>
                </a:solidFill>
                <a:latin typeface="Arial" pitchFamily="34" charset="0"/>
                <a:ea typeface="Times New Roman" pitchFamily="18" charset="0"/>
                <a:cs typeface="Arial" pitchFamily="34" charset="0"/>
              </a:rPr>
              <a:t> </a:t>
            </a:r>
            <a:r>
              <a:rPr lang="pt-BR" sz="2400" dirty="0" smtClean="0">
                <a:latin typeface="Arial" pitchFamily="34" charset="0"/>
                <a:ea typeface="Times New Roman" pitchFamily="18" charset="0"/>
                <a:cs typeface="Arial" pitchFamily="34" charset="0"/>
              </a:rPr>
              <a:t>Versão atualizada do protocolo impressa na unidade de saúde.</a:t>
            </a:r>
          </a:p>
          <a:p>
            <a:pPr marL="0" lvl="0" indent="0" fontAlgn="base">
              <a:spcBef>
                <a:spcPct val="0"/>
              </a:spcBef>
              <a:spcAft>
                <a:spcPct val="0"/>
              </a:spcAft>
              <a:buClrTx/>
              <a:buSzTx/>
              <a:buFont typeface="Arial" pitchFamily="34" charset="0"/>
              <a:buChar char="•"/>
            </a:pPr>
            <a:endParaRPr lang="pt-BR" sz="2400" dirty="0" smtClean="0">
              <a:latin typeface="Arial" pitchFamily="34" charset="0"/>
              <a:ea typeface="Times New Roman" pitchFamily="18" charset="0"/>
              <a:cs typeface="Arial" pitchFamily="34" charset="0"/>
            </a:endParaRPr>
          </a:p>
          <a:p>
            <a:pPr marL="0" lvl="0" indent="0" fontAlgn="base">
              <a:spcBef>
                <a:spcPct val="0"/>
              </a:spcBef>
              <a:spcAft>
                <a:spcPct val="0"/>
              </a:spcAft>
              <a:buClrTx/>
              <a:buSzTx/>
              <a:buFont typeface="Arial" pitchFamily="34" charset="0"/>
              <a:buChar char="•"/>
            </a:pPr>
            <a:r>
              <a:rPr lang="pt-BR" sz="2400" dirty="0" smtClean="0">
                <a:solidFill>
                  <a:srgbClr val="00B0F0"/>
                </a:solidFill>
                <a:latin typeface="Arial" pitchFamily="34" charset="0"/>
                <a:ea typeface="Times New Roman" pitchFamily="18" charset="0"/>
                <a:cs typeface="Arial" pitchFamily="34" charset="0"/>
              </a:rPr>
              <a:t> </a:t>
            </a:r>
            <a:r>
              <a:rPr lang="pt-BR" sz="2400" dirty="0" smtClean="0">
                <a:latin typeface="Arial" pitchFamily="34" charset="0"/>
                <a:ea typeface="Times New Roman" pitchFamily="18" charset="0"/>
                <a:cs typeface="Arial" pitchFamily="34" charset="0"/>
              </a:rPr>
              <a:t>Foi discutido o projeto da intervenção com a gestora.</a:t>
            </a:r>
          </a:p>
          <a:p>
            <a:pPr marL="0" lvl="0" indent="0" fontAlgn="base">
              <a:spcBef>
                <a:spcPct val="0"/>
              </a:spcBef>
              <a:spcAft>
                <a:spcPct val="0"/>
              </a:spcAft>
              <a:buClrTx/>
              <a:buSzTx/>
              <a:buFont typeface="Arial" pitchFamily="34" charset="0"/>
              <a:buChar char="•"/>
            </a:pPr>
            <a:endParaRPr lang="pt-BR" sz="2400" dirty="0" smtClean="0">
              <a:solidFill>
                <a:srgbClr val="00B0F0"/>
              </a:solidFill>
              <a:latin typeface="Arial" pitchFamily="34" charset="0"/>
              <a:ea typeface="Times New Roman" pitchFamily="18" charset="0"/>
              <a:cs typeface="Arial" pitchFamily="34" charset="0"/>
            </a:endParaRPr>
          </a:p>
          <a:p>
            <a:pPr marL="0" lvl="0" indent="0" fontAlgn="base">
              <a:spcBef>
                <a:spcPct val="0"/>
              </a:spcBef>
              <a:spcAft>
                <a:spcPct val="0"/>
              </a:spcAft>
              <a:buClrTx/>
              <a:buSzTx/>
              <a:buFont typeface="Arial" pitchFamily="34" charset="0"/>
              <a:buChar char="•"/>
            </a:pPr>
            <a:r>
              <a:rPr lang="pt-BR" sz="2400" dirty="0" smtClean="0">
                <a:solidFill>
                  <a:srgbClr val="00B0F0"/>
                </a:solidFill>
                <a:latin typeface="Arial" pitchFamily="34" charset="0"/>
                <a:ea typeface="Times New Roman" pitchFamily="18" charset="0"/>
                <a:cs typeface="Arial" pitchFamily="34" charset="0"/>
              </a:rPr>
              <a:t> </a:t>
            </a:r>
            <a:r>
              <a:rPr lang="pt-BR" sz="2400" dirty="0" smtClean="0">
                <a:latin typeface="Arial" pitchFamily="34" charset="0"/>
                <a:ea typeface="Times New Roman" pitchFamily="18" charset="0"/>
                <a:cs typeface="Arial" pitchFamily="34" charset="0"/>
              </a:rPr>
              <a:t>Os profissionais da equipe foram capacitados sobre diferentes aspectos do protocolo.</a:t>
            </a:r>
          </a:p>
          <a:p>
            <a:pPr marL="0" lvl="0" indent="0" fontAlgn="base">
              <a:spcBef>
                <a:spcPct val="0"/>
              </a:spcBef>
              <a:spcAft>
                <a:spcPct val="0"/>
              </a:spcAft>
              <a:buClrTx/>
              <a:buSzTx/>
              <a:buFont typeface="Arial" pitchFamily="34" charset="0"/>
              <a:buChar char="•"/>
            </a:pPr>
            <a:endParaRPr lang="pt-BR" sz="2400" dirty="0" smtClean="0">
              <a:solidFill>
                <a:srgbClr val="00B0F0"/>
              </a:solidFill>
              <a:latin typeface="Arial" pitchFamily="34" charset="0"/>
              <a:ea typeface="Times New Roman" pitchFamily="18" charset="0"/>
              <a:cs typeface="Arial" pitchFamily="34" charset="0"/>
            </a:endParaRPr>
          </a:p>
          <a:p>
            <a:pPr marL="0" lvl="0" indent="0" fontAlgn="base">
              <a:spcBef>
                <a:spcPct val="0"/>
              </a:spcBef>
              <a:spcAft>
                <a:spcPct val="0"/>
              </a:spcAft>
              <a:buClrTx/>
              <a:buSzTx/>
              <a:buFont typeface="Arial" pitchFamily="34" charset="0"/>
              <a:buChar char="•"/>
            </a:pPr>
            <a:r>
              <a:rPr lang="pt-BR" sz="2400" dirty="0" smtClean="0">
                <a:solidFill>
                  <a:srgbClr val="00B0F0"/>
                </a:solidFill>
                <a:latin typeface="Arial" pitchFamily="34" charset="0"/>
                <a:ea typeface="Times New Roman" pitchFamily="18" charset="0"/>
                <a:cs typeface="Arial" pitchFamily="34" charset="0"/>
              </a:rPr>
              <a:t> </a:t>
            </a:r>
            <a:r>
              <a:rPr lang="pt-BR" sz="2400" dirty="0" smtClean="0">
                <a:latin typeface="Arial" pitchFamily="34" charset="0"/>
                <a:ea typeface="Times New Roman" pitchFamily="18" charset="0"/>
                <a:cs typeface="Arial" pitchFamily="34" charset="0"/>
              </a:rPr>
              <a:t>Foi estabelecido o papel de cada profissional.</a:t>
            </a:r>
          </a:p>
          <a:p>
            <a:pPr marL="0" lvl="0" indent="0" fontAlgn="base">
              <a:spcBef>
                <a:spcPct val="0"/>
              </a:spcBef>
              <a:spcAft>
                <a:spcPct val="0"/>
              </a:spcAft>
              <a:buClrTx/>
              <a:buSzTx/>
              <a:buFont typeface="Arial" pitchFamily="34" charset="0"/>
              <a:buChar char="•"/>
            </a:pPr>
            <a:endParaRPr lang="pt-BR" sz="2400" dirty="0" smtClean="0">
              <a:solidFill>
                <a:srgbClr val="00B0F0"/>
              </a:solidFill>
              <a:latin typeface="Arial" pitchFamily="34" charset="0"/>
              <a:ea typeface="Times New Roman" pitchFamily="18" charset="0"/>
              <a:cs typeface="Arial" pitchFamily="34" charset="0"/>
            </a:endParaRPr>
          </a:p>
          <a:p>
            <a:pPr marL="0" lvl="0" indent="0" fontAlgn="base">
              <a:spcBef>
                <a:spcPct val="0"/>
              </a:spcBef>
              <a:spcAft>
                <a:spcPct val="0"/>
              </a:spcAft>
              <a:buClrTx/>
              <a:buSzTx/>
              <a:buFont typeface="Arial" pitchFamily="34" charset="0"/>
              <a:buChar char="•"/>
            </a:pPr>
            <a:r>
              <a:rPr lang="pt-BR" sz="2400" dirty="0" smtClean="0">
                <a:solidFill>
                  <a:srgbClr val="00B0F0"/>
                </a:solidFill>
                <a:latin typeface="Arial" pitchFamily="34" charset="0"/>
                <a:ea typeface="Times New Roman" pitchFamily="18" charset="0"/>
                <a:cs typeface="Arial" pitchFamily="34" charset="0"/>
              </a:rPr>
              <a:t> </a:t>
            </a:r>
            <a:r>
              <a:rPr lang="pt-BR" sz="2400" dirty="0" smtClean="0">
                <a:latin typeface="Arial" pitchFamily="34" charset="0"/>
                <a:ea typeface="Times New Roman" pitchFamily="18" charset="0"/>
                <a:cs typeface="Arial" pitchFamily="34" charset="0"/>
              </a:rPr>
              <a:t>Foi realizado um contato com lideranças comunitárias.</a:t>
            </a:r>
          </a:p>
          <a:p>
            <a:endParaRPr lang="pt-BR" dirty="0"/>
          </a:p>
        </p:txBody>
      </p:sp>
      <p:sp>
        <p:nvSpPr>
          <p:cNvPr id="2" name="Título 1"/>
          <p:cNvSpPr>
            <a:spLocks noGrp="1"/>
          </p:cNvSpPr>
          <p:nvPr>
            <p:ph type="title"/>
          </p:nvPr>
        </p:nvSpPr>
        <p:spPr/>
        <p:txBody>
          <a:bodyPr>
            <a:normAutofit fontScale="90000"/>
          </a:bodyPr>
          <a:lstStyle/>
          <a:p>
            <a:pPr lvl="0"/>
            <a:r>
              <a:rPr lang="pt-BR" sz="4400" b="1" dirty="0" smtClean="0">
                <a:solidFill>
                  <a:srgbClr val="FF0000"/>
                </a:solidFill>
              </a:rPr>
              <a:t>Ações desenvolvidas</a:t>
            </a:r>
            <a:r>
              <a:rPr lang="pt-BR" sz="2000" dirty="0" smtClean="0">
                <a:latin typeface="Arial" pitchFamily="34" charset="0"/>
                <a:ea typeface="Times New Roman" pitchFamily="18" charset="0"/>
                <a:cs typeface="Arial" pitchFamily="34" charset="0"/>
              </a:rPr>
              <a:t/>
            </a:r>
            <a:br>
              <a:rPr lang="pt-BR" sz="2000" dirty="0" smtClean="0">
                <a:latin typeface="Arial" pitchFamily="34" charset="0"/>
                <a:ea typeface="Times New Roman" pitchFamily="18" charset="0"/>
                <a:cs typeface="Arial" pitchFamily="34" charset="0"/>
              </a:rPr>
            </a:br>
            <a:endParaRPr lang="pt-B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1500174"/>
            <a:ext cx="8576530" cy="4052902"/>
          </a:xfrm>
        </p:spPr>
        <p:txBody>
          <a:bodyPr>
            <a:normAutofit/>
          </a:bodyPr>
          <a:lstStyle/>
          <a:p>
            <a:pPr lvl="0" fontAlgn="base">
              <a:spcBef>
                <a:spcPct val="0"/>
              </a:spcBef>
              <a:spcAft>
                <a:spcPct val="0"/>
              </a:spcAft>
              <a:buNone/>
            </a:pPr>
            <a:endParaRPr lang="pt-BR" sz="2400" dirty="0" smtClean="0">
              <a:latin typeface="Arial" pitchFamily="34" charset="0"/>
              <a:cs typeface="Arial" pitchFamily="34" charset="0"/>
            </a:endParaRPr>
          </a:p>
          <a:p>
            <a:pPr fontAlgn="base">
              <a:spcBef>
                <a:spcPct val="0"/>
              </a:spcBef>
              <a:spcAft>
                <a:spcPct val="0"/>
              </a:spcAft>
            </a:pPr>
            <a:r>
              <a:rPr lang="pt-BR" sz="2400" dirty="0" smtClean="0">
                <a:latin typeface="Arial" pitchFamily="34" charset="0"/>
                <a:cs typeface="Arial" pitchFamily="34" charset="0"/>
              </a:rPr>
              <a:t>Protocolo:Caderno de Atenção Básica nº 37 Estratégias para o cuidado da pessoa com doença crônica: Hipertensão Arterial Sistêmica do MS, 2013.</a:t>
            </a:r>
          </a:p>
          <a:p>
            <a:pPr fontAlgn="base">
              <a:spcBef>
                <a:spcPct val="0"/>
              </a:spcBef>
              <a:spcAft>
                <a:spcPct val="0"/>
              </a:spcAft>
              <a:buNone/>
            </a:pPr>
            <a:r>
              <a:rPr lang="pt-BR" sz="2400" dirty="0" smtClean="0">
                <a:latin typeface="Arial" pitchFamily="34" charset="0"/>
                <a:cs typeface="Arial" pitchFamily="34" charset="0"/>
              </a:rPr>
              <a:t> </a:t>
            </a:r>
          </a:p>
          <a:p>
            <a:pPr fontAlgn="base">
              <a:spcBef>
                <a:spcPct val="0"/>
              </a:spcBef>
              <a:spcAft>
                <a:spcPct val="0"/>
              </a:spcAft>
            </a:pPr>
            <a:r>
              <a:rPr lang="pt-BR" sz="2400" dirty="0" smtClean="0">
                <a:latin typeface="Arial" pitchFamily="34" charset="0"/>
                <a:cs typeface="Arial" pitchFamily="34" charset="0"/>
              </a:rPr>
              <a:t>Planilha de coleta de dados.</a:t>
            </a:r>
          </a:p>
          <a:p>
            <a:pPr fontAlgn="base">
              <a:spcBef>
                <a:spcPct val="0"/>
              </a:spcBef>
              <a:spcAft>
                <a:spcPct val="0"/>
              </a:spcAft>
              <a:buNone/>
            </a:pPr>
            <a:endParaRPr lang="pt-BR" sz="2400" dirty="0" smtClean="0">
              <a:latin typeface="Arial" pitchFamily="34" charset="0"/>
              <a:cs typeface="Arial" pitchFamily="34" charset="0"/>
            </a:endParaRPr>
          </a:p>
          <a:p>
            <a:pPr fontAlgn="base">
              <a:spcBef>
                <a:spcPct val="0"/>
              </a:spcBef>
              <a:spcAft>
                <a:spcPct val="0"/>
              </a:spcAft>
            </a:pPr>
            <a:endParaRPr lang="pt-BR" sz="2400" dirty="0" smtClean="0">
              <a:latin typeface="Arial" pitchFamily="34" charset="0"/>
              <a:cs typeface="Arial" pitchFamily="34" charset="0"/>
            </a:endParaRPr>
          </a:p>
          <a:p>
            <a:pPr fontAlgn="base">
              <a:spcBef>
                <a:spcPct val="0"/>
              </a:spcBef>
              <a:spcAft>
                <a:spcPct val="0"/>
              </a:spcAft>
            </a:pPr>
            <a:r>
              <a:rPr lang="pt-BR" sz="2400" dirty="0" smtClean="0">
                <a:latin typeface="Arial" pitchFamily="34" charset="0"/>
                <a:cs typeface="Arial" pitchFamily="34" charset="0"/>
              </a:rPr>
              <a:t>Ficha espelho.</a:t>
            </a:r>
          </a:p>
          <a:p>
            <a:pPr algn="just">
              <a:buNone/>
            </a:pPr>
            <a:endParaRPr lang="pt-BR" dirty="0" smtClean="0">
              <a:latin typeface="Arial" pitchFamily="34" charset="0"/>
              <a:cs typeface="Arial" pitchFamily="34" charset="0"/>
            </a:endParaRPr>
          </a:p>
          <a:p>
            <a:endParaRPr lang="pt-BR" dirty="0" smtClean="0"/>
          </a:p>
          <a:p>
            <a:endParaRPr lang="pt-BR" dirty="0" smtClean="0"/>
          </a:p>
          <a:p>
            <a:endParaRPr lang="pt-BR" dirty="0"/>
          </a:p>
        </p:txBody>
      </p:sp>
      <p:sp>
        <p:nvSpPr>
          <p:cNvPr id="2" name="Título 1"/>
          <p:cNvSpPr>
            <a:spLocks noGrp="1"/>
          </p:cNvSpPr>
          <p:nvPr>
            <p:ph type="title"/>
          </p:nvPr>
        </p:nvSpPr>
        <p:spPr/>
        <p:txBody>
          <a:bodyPr>
            <a:normAutofit/>
          </a:bodyPr>
          <a:lstStyle/>
          <a:p>
            <a:r>
              <a:rPr lang="pt-BR" sz="4000" dirty="0" smtClean="0">
                <a:solidFill>
                  <a:srgbClr val="FF0000"/>
                </a:solidFill>
              </a:rPr>
              <a:t>Logística</a:t>
            </a:r>
            <a:endParaRPr lang="pt-BR" sz="4000" dirty="0">
              <a:solidFill>
                <a:srgbClr val="FF0000"/>
              </a:solidFill>
            </a:endParaRPr>
          </a:p>
        </p:txBody>
      </p:sp>
    </p:spTree>
    <p:extLst>
      <p:ext uri="{BB962C8B-B14F-4D97-AF65-F5344CB8AC3E}">
        <p14:creationId xmlns:p14="http://schemas.microsoft.com/office/powerpoint/2010/main" xmlns="" val="1191887754"/>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1643050"/>
            <a:ext cx="8643998" cy="3947936"/>
          </a:xfrm>
        </p:spPr>
        <p:txBody>
          <a:bodyPr>
            <a:normAutofit lnSpcReduction="10000"/>
          </a:bodyPr>
          <a:lstStyle/>
          <a:p>
            <a:r>
              <a:rPr lang="pt-BR" sz="2400" b="1" dirty="0" smtClean="0">
                <a:latin typeface="Arial" pitchFamily="34" charset="0"/>
                <a:cs typeface="Arial" pitchFamily="34" charset="0"/>
              </a:rPr>
              <a:t>Objetivo 1: </a:t>
            </a:r>
            <a:r>
              <a:rPr lang="pt-BR" sz="2400" dirty="0" smtClean="0">
                <a:latin typeface="Arial" pitchFamily="34" charset="0"/>
                <a:cs typeface="Arial" pitchFamily="34" charset="0"/>
              </a:rPr>
              <a:t>Ampliar a cobertura a hipertensos e/ou diabéticos.</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1.1:</a:t>
            </a:r>
            <a:r>
              <a:rPr lang="pt-BR" sz="2400" dirty="0" smtClean="0">
                <a:latin typeface="Arial" pitchFamily="34" charset="0"/>
                <a:cs typeface="Arial" pitchFamily="34" charset="0"/>
              </a:rPr>
              <a:t> Cadastrar 95% dos usuários hipertensos da área de abrangência no Programa de Atenção à Hipertensão Arterial e à Diabetes Mellitus da unidade de saúde.</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1.2: </a:t>
            </a:r>
            <a:r>
              <a:rPr lang="pt-BR" sz="2400" dirty="0" smtClean="0">
                <a:latin typeface="Arial" pitchFamily="34" charset="0"/>
                <a:cs typeface="Arial" pitchFamily="34" charset="0"/>
              </a:rPr>
              <a:t>Cadastrar 95% dos usuários diabéticos da área de abrangência no Programa de Atenção à Hipertensão Arterial e à Diabetes Mellitus da unidade de saúde.</a:t>
            </a:r>
          </a:p>
          <a:p>
            <a:endParaRPr lang="pt-BR" sz="2400" dirty="0"/>
          </a:p>
        </p:txBody>
      </p:sp>
      <p:sp>
        <p:nvSpPr>
          <p:cNvPr id="2" name="Título 1"/>
          <p:cNvSpPr>
            <a:spLocks noGrp="1"/>
          </p:cNvSpPr>
          <p:nvPr>
            <p:ph type="title"/>
          </p:nvPr>
        </p:nvSpPr>
        <p:spPr/>
        <p:txBody>
          <a:bodyPr>
            <a:normAutofit fontScale="90000"/>
          </a:bodyPr>
          <a:lstStyle/>
          <a:p>
            <a:r>
              <a:rPr lang="pt-BR" sz="4000" dirty="0" smtClean="0">
                <a:solidFill>
                  <a:srgbClr val="FF0000"/>
                </a:solidFill>
              </a:rPr>
              <a:t>OBJETIVOS /METAS/RESULTADOS</a:t>
            </a:r>
            <a:endParaRPr lang="pt-BR" sz="4000" dirty="0">
              <a:solidFill>
                <a:srgbClr val="FF0000"/>
              </a:solidFill>
            </a:endParaRPr>
          </a:p>
        </p:txBody>
      </p:sp>
    </p:spTree>
    <p:extLst>
      <p:ext uri="{BB962C8B-B14F-4D97-AF65-F5344CB8AC3E}">
        <p14:creationId xmlns:p14="http://schemas.microsoft.com/office/powerpoint/2010/main" xmlns="" val="109220385"/>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5920" y="1714488"/>
            <a:ext cx="7498080" cy="928694"/>
          </a:xfrm>
        </p:spPr>
        <p:txBody>
          <a:bodyPr>
            <a:noAutofit/>
          </a:bodyPr>
          <a:lstStyle/>
          <a:p>
            <a:r>
              <a:rPr lang="pt-BR" sz="3600" u="sng" dirty="0" smtClean="0">
                <a:latin typeface="Arial" panose="020B0604020202020204" pitchFamily="34" charset="0"/>
                <a:cs typeface="Arial" panose="020B0604020202020204" pitchFamily="34" charset="0"/>
              </a:rPr>
              <a:t/>
            </a:r>
            <a:br>
              <a:rPr lang="pt-BR" sz="3600" u="sng" dirty="0" smtClean="0">
                <a:latin typeface="Arial" panose="020B0604020202020204" pitchFamily="34" charset="0"/>
                <a:cs typeface="Arial" panose="020B0604020202020204" pitchFamily="34" charset="0"/>
              </a:rPr>
            </a:br>
            <a:r>
              <a:rPr lang="pt-BR" sz="3600" dirty="0" smtClean="0">
                <a:latin typeface="Arial" panose="020B0604020202020204" pitchFamily="34" charset="0"/>
                <a:cs typeface="Arial" panose="020B0604020202020204" pitchFamily="34" charset="0"/>
              </a:rPr>
              <a:t/>
            </a:r>
            <a:br>
              <a:rPr lang="pt-BR" sz="3600" dirty="0" smtClean="0">
                <a:latin typeface="Arial" panose="020B0604020202020204" pitchFamily="34" charset="0"/>
                <a:cs typeface="Arial" panose="020B0604020202020204" pitchFamily="34" charset="0"/>
              </a:rPr>
            </a:br>
            <a:r>
              <a:rPr lang="pt-BR" sz="3600" dirty="0">
                <a:latin typeface="Arial" panose="020B0604020202020204" pitchFamily="34" charset="0"/>
                <a:cs typeface="Arial" panose="020B0604020202020204" pitchFamily="34" charset="0"/>
              </a:rPr>
              <a:t/>
            </a:r>
            <a:br>
              <a:rPr lang="pt-BR" sz="3600" dirty="0">
                <a:latin typeface="Arial" panose="020B0604020202020204" pitchFamily="34" charset="0"/>
                <a:cs typeface="Arial" panose="020B0604020202020204" pitchFamily="34" charset="0"/>
              </a:rPr>
            </a:br>
            <a:endParaRPr lang="pt-BR" sz="3600" dirty="0">
              <a:latin typeface="Arial" panose="020B0604020202020204" pitchFamily="34" charset="0"/>
              <a:cs typeface="Arial" panose="020B0604020202020204" pitchFamily="34" charset="0"/>
            </a:endParaRPr>
          </a:p>
        </p:txBody>
      </p:sp>
      <p:sp>
        <p:nvSpPr>
          <p:cNvPr id="8" name="Subtítulo 2"/>
          <p:cNvSpPr txBox="1">
            <a:spLocks/>
          </p:cNvSpPr>
          <p:nvPr/>
        </p:nvSpPr>
        <p:spPr>
          <a:xfrm>
            <a:off x="1011302" y="4725144"/>
            <a:ext cx="4352786" cy="150988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endParaRPr lang="pt-BR" sz="2000" dirty="0">
              <a:latin typeface="Arial" panose="020B0604020202020204" pitchFamily="34" charset="0"/>
              <a:cs typeface="Arial" panose="020B0604020202020204" pitchFamily="34" charset="0"/>
            </a:endParaRPr>
          </a:p>
        </p:txBody>
      </p:sp>
      <p:sp>
        <p:nvSpPr>
          <p:cNvPr id="10" name="Subtítulo 2"/>
          <p:cNvSpPr txBox="1">
            <a:spLocks/>
          </p:cNvSpPr>
          <p:nvPr/>
        </p:nvSpPr>
        <p:spPr>
          <a:xfrm>
            <a:off x="5580112" y="4725144"/>
            <a:ext cx="3492482" cy="130355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5" name="Retângulo 14"/>
          <p:cNvSpPr/>
          <p:nvPr/>
        </p:nvSpPr>
        <p:spPr>
          <a:xfrm>
            <a:off x="1428728" y="428604"/>
            <a:ext cx="7358114" cy="707886"/>
          </a:xfrm>
          <a:prstGeom prst="rect">
            <a:avLst/>
          </a:prstGeom>
        </p:spPr>
        <p:txBody>
          <a:bodyPr wrap="square">
            <a:spAutoFit/>
          </a:bodyPr>
          <a:lstStyle/>
          <a:p>
            <a:r>
              <a:rPr lang="pt-BR" sz="4000" dirty="0" smtClean="0">
                <a:solidFill>
                  <a:srgbClr val="FF0000"/>
                </a:solidFill>
              </a:rPr>
              <a:t>Resultados. 59.9% </a:t>
            </a:r>
            <a:r>
              <a:rPr lang="pt-BR" sz="4000" dirty="0" smtClean="0"/>
              <a:t>=393 </a:t>
            </a:r>
            <a:r>
              <a:rPr lang="pt-BR" sz="2400" dirty="0" smtClean="0"/>
              <a:t>HIPERTENSOS</a:t>
            </a:r>
            <a:endParaRPr lang="pt-BR" sz="2400" dirty="0"/>
          </a:p>
        </p:txBody>
      </p:sp>
      <p:graphicFrame>
        <p:nvGraphicFramePr>
          <p:cNvPr id="7" name="Chart 1"/>
          <p:cNvGraphicFramePr>
            <a:graphicFrameLocks/>
          </p:cNvGraphicFramePr>
          <p:nvPr/>
        </p:nvGraphicFramePr>
        <p:xfrm>
          <a:off x="1214414" y="1928802"/>
          <a:ext cx="6072230" cy="3643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58564046"/>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p:txBody>
          <a:bodyPr/>
          <a:lstStyle/>
          <a:p>
            <a:pPr>
              <a:buNone/>
            </a:pPr>
            <a:r>
              <a:rPr lang="pt-BR" dirty="0" smtClean="0"/>
              <a:t/>
            </a:r>
            <a:br>
              <a:rPr lang="pt-BR" dirty="0" smtClean="0"/>
            </a:br>
            <a:endParaRPr lang="pt-BR" dirty="0"/>
          </a:p>
        </p:txBody>
      </p:sp>
      <p:sp>
        <p:nvSpPr>
          <p:cNvPr id="2" name="Título 1"/>
          <p:cNvSpPr>
            <a:spLocks noGrp="1"/>
          </p:cNvSpPr>
          <p:nvPr>
            <p:ph type="title"/>
          </p:nvPr>
        </p:nvSpPr>
        <p:spPr/>
        <p:txBody>
          <a:bodyPr>
            <a:normAutofit/>
          </a:bodyPr>
          <a:lstStyle/>
          <a:p>
            <a:r>
              <a:rPr lang="pt-BR" sz="4000" dirty="0" smtClean="0">
                <a:solidFill>
                  <a:srgbClr val="FF0000"/>
                </a:solidFill>
              </a:rPr>
              <a:t>Resultado. 62.0%</a:t>
            </a:r>
            <a:r>
              <a:rPr lang="pt-BR" sz="4000" dirty="0" smtClean="0">
                <a:solidFill>
                  <a:schemeClr val="tx1"/>
                </a:solidFill>
              </a:rPr>
              <a:t>=168 </a:t>
            </a:r>
            <a:r>
              <a:rPr lang="pt-BR" sz="2700" dirty="0" smtClean="0">
                <a:solidFill>
                  <a:schemeClr val="tx1"/>
                </a:solidFill>
              </a:rPr>
              <a:t>DIABETICOS</a:t>
            </a:r>
            <a:endParaRPr lang="pt-BR" sz="2700" dirty="0">
              <a:solidFill>
                <a:schemeClr val="tx1"/>
              </a:solidFill>
            </a:endParaRPr>
          </a:p>
        </p:txBody>
      </p:sp>
      <p:graphicFrame>
        <p:nvGraphicFramePr>
          <p:cNvPr id="5" name="Chart 9"/>
          <p:cNvGraphicFramePr>
            <a:graphicFrameLocks/>
          </p:cNvGraphicFramePr>
          <p:nvPr/>
        </p:nvGraphicFramePr>
        <p:xfrm>
          <a:off x="1142976" y="1643050"/>
          <a:ext cx="5929354" cy="3643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1500174"/>
            <a:ext cx="8572560" cy="5000660"/>
          </a:xfrm>
        </p:spPr>
        <p:txBody>
          <a:bodyPr>
            <a:normAutofit fontScale="40000" lnSpcReduction="20000"/>
          </a:bodyPr>
          <a:lstStyle/>
          <a:p>
            <a:r>
              <a:rPr lang="pt-BR" sz="6000" b="1" dirty="0" smtClean="0">
                <a:latin typeface="Arial" pitchFamily="34" charset="0"/>
                <a:cs typeface="Arial" pitchFamily="34" charset="0"/>
              </a:rPr>
              <a:t>Meta 2.1:</a:t>
            </a:r>
            <a:r>
              <a:rPr lang="pt-BR" sz="6000" dirty="0" smtClean="0">
                <a:latin typeface="Arial" pitchFamily="34" charset="0"/>
                <a:cs typeface="Arial" pitchFamily="34" charset="0"/>
              </a:rPr>
              <a:t> Realizar exame clínico apropriado em 100% dos usuários hipertensos.</a:t>
            </a:r>
          </a:p>
          <a:p>
            <a:endParaRPr lang="pt-BR" sz="6000" dirty="0" smtClean="0">
              <a:latin typeface="Arial" pitchFamily="34" charset="0"/>
              <a:cs typeface="Arial" pitchFamily="34" charset="0"/>
            </a:endParaRPr>
          </a:p>
          <a:p>
            <a:r>
              <a:rPr lang="pt-BR" sz="6000" b="1" dirty="0" smtClean="0">
                <a:latin typeface="Arial" pitchFamily="34" charset="0"/>
                <a:cs typeface="Arial" pitchFamily="34" charset="0"/>
              </a:rPr>
              <a:t>Meta 2.2:</a:t>
            </a:r>
            <a:r>
              <a:rPr lang="pt-BR" sz="6000" dirty="0" smtClean="0">
                <a:latin typeface="Arial" pitchFamily="34" charset="0"/>
                <a:cs typeface="Arial" pitchFamily="34" charset="0"/>
              </a:rPr>
              <a:t> Realizar exame clínico apropriado em 100% dos usuários diabéticos.</a:t>
            </a:r>
          </a:p>
          <a:p>
            <a:endParaRPr lang="pt-BR" sz="6000" dirty="0" smtClean="0">
              <a:latin typeface="Arial" pitchFamily="34" charset="0"/>
              <a:cs typeface="Arial" pitchFamily="34" charset="0"/>
            </a:endParaRPr>
          </a:p>
          <a:p>
            <a:r>
              <a:rPr lang="pt-BR" sz="6000" b="1" dirty="0" smtClean="0">
                <a:latin typeface="Arial" pitchFamily="34" charset="0"/>
                <a:cs typeface="Arial" pitchFamily="34" charset="0"/>
              </a:rPr>
              <a:t>Meta 2.3: </a:t>
            </a:r>
            <a:r>
              <a:rPr lang="pt-BR" sz="6000" dirty="0" smtClean="0">
                <a:latin typeface="Arial" pitchFamily="34" charset="0"/>
                <a:cs typeface="Arial" pitchFamily="34" charset="0"/>
              </a:rPr>
              <a:t>Garantir a 100% dos diabéticos cadastrados a realização de exames dos pés em dia de acordo com o protocolo. </a:t>
            </a:r>
          </a:p>
          <a:p>
            <a:endParaRPr lang="pt-BR" sz="6000" dirty="0" smtClean="0">
              <a:latin typeface="Arial" pitchFamily="34" charset="0"/>
              <a:cs typeface="Arial" pitchFamily="34" charset="0"/>
            </a:endParaRPr>
          </a:p>
          <a:p>
            <a:r>
              <a:rPr lang="pt-BR" sz="6000" b="1" dirty="0" smtClean="0">
                <a:latin typeface="Arial" pitchFamily="34" charset="0"/>
                <a:cs typeface="Arial" pitchFamily="34" charset="0"/>
              </a:rPr>
              <a:t>Meta 2.4:</a:t>
            </a:r>
            <a:r>
              <a:rPr lang="pt-BR" sz="6000" dirty="0" smtClean="0">
                <a:latin typeface="Arial" pitchFamily="34" charset="0"/>
                <a:cs typeface="Arial" pitchFamily="34" charset="0"/>
              </a:rPr>
              <a:t> Garantir a 100% dos usuários hipertensos a realização de exames complementares em dia de acordo com o protocolo.   </a:t>
            </a:r>
          </a:p>
          <a:p>
            <a:endParaRPr lang="pt-BR" dirty="0"/>
          </a:p>
        </p:txBody>
      </p:sp>
      <p:sp>
        <p:nvSpPr>
          <p:cNvPr id="2" name="Título 1"/>
          <p:cNvSpPr>
            <a:spLocks noGrp="1"/>
          </p:cNvSpPr>
          <p:nvPr>
            <p:ph type="title"/>
          </p:nvPr>
        </p:nvSpPr>
        <p:spPr>
          <a:xfrm>
            <a:off x="500034" y="214290"/>
            <a:ext cx="7498080" cy="1354162"/>
          </a:xfrm>
        </p:spPr>
        <p:txBody>
          <a:bodyPr>
            <a:noAutofit/>
          </a:bodyPr>
          <a:lstStyle/>
          <a:p>
            <a:r>
              <a:rPr lang="pt-BR" sz="2800" b="1" dirty="0">
                <a:solidFill>
                  <a:srgbClr val="FF0000"/>
                </a:solidFill>
              </a:rPr>
              <a:t>Objetivo 2: </a:t>
            </a:r>
            <a:r>
              <a:rPr lang="pt-BR" sz="2800" dirty="0" smtClean="0"/>
              <a:t>Melhorar a qualidade da atenção a hipertensos e/ou diabéticos </a:t>
            </a:r>
            <a:r>
              <a:rPr lang="pt-BR" sz="2800" dirty="0"/>
              <a:t/>
            </a:r>
            <a:br>
              <a:rPr lang="pt-BR" sz="2800" dirty="0"/>
            </a:br>
            <a:r>
              <a:rPr lang="pt-BR" sz="2800" dirty="0"/>
              <a:t> </a:t>
            </a:r>
            <a:br>
              <a:rPr lang="pt-BR" sz="2800" dirty="0"/>
            </a:br>
            <a:endParaRPr lang="pt-BR" sz="2800" dirty="0"/>
          </a:p>
        </p:txBody>
      </p:sp>
    </p:spTree>
    <p:extLst>
      <p:ext uri="{BB962C8B-B14F-4D97-AF65-F5344CB8AC3E}">
        <p14:creationId xmlns:p14="http://schemas.microsoft.com/office/powerpoint/2010/main" xmlns="" val="2535845076"/>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smtClean="0"/>
          </a:p>
          <a:p>
            <a:pPr>
              <a:buNone/>
            </a:pPr>
            <a:endParaRPr lang="pt-BR" sz="2400" dirty="0" smtClean="0">
              <a:latin typeface="Arial" pitchFamily="34" charset="0"/>
              <a:cs typeface="Arial" pitchFamily="34" charset="0"/>
            </a:endParaRPr>
          </a:p>
          <a:p>
            <a:pPr>
              <a:buNone/>
            </a:pPr>
            <a:endParaRPr lang="pt-BR" sz="2400" dirty="0" smtClean="0">
              <a:latin typeface="Arial" pitchFamily="34" charset="0"/>
              <a:cs typeface="Arial" pitchFamily="34" charset="0"/>
            </a:endParaRPr>
          </a:p>
        </p:txBody>
      </p:sp>
      <p:sp>
        <p:nvSpPr>
          <p:cNvPr id="2" name="Título 1"/>
          <p:cNvSpPr>
            <a:spLocks noGrp="1"/>
          </p:cNvSpPr>
          <p:nvPr>
            <p:ph type="title"/>
          </p:nvPr>
        </p:nvSpPr>
        <p:spPr>
          <a:xfrm>
            <a:off x="1435608" y="274638"/>
            <a:ext cx="4922342" cy="582594"/>
          </a:xfrm>
        </p:spPr>
        <p:txBody>
          <a:bodyPr>
            <a:noAutofit/>
          </a:bodyPr>
          <a:lstStyle/>
          <a:p>
            <a:r>
              <a:rPr lang="pt-BR" sz="2400" dirty="0" smtClean="0">
                <a:effectLst/>
              </a:rPr>
              <a:t/>
            </a:r>
            <a:br>
              <a:rPr lang="pt-BR" sz="2400" dirty="0" smtClean="0">
                <a:effectLst/>
              </a:rPr>
            </a:br>
            <a:r>
              <a:rPr lang="pt-BR" sz="4000" u="sng" dirty="0" smtClean="0">
                <a:solidFill>
                  <a:srgbClr val="FF0000"/>
                </a:solidFill>
                <a:effectLst/>
                <a:latin typeface="Arial" panose="020B0604020202020204" pitchFamily="34" charset="0"/>
                <a:cs typeface="Arial" panose="020B0604020202020204" pitchFamily="34" charset="0"/>
              </a:rPr>
              <a:t>continuação</a:t>
            </a:r>
            <a:r>
              <a:rPr lang="pt-BR" sz="4000" dirty="0" smtClean="0">
                <a:solidFill>
                  <a:srgbClr val="FF0000"/>
                </a:solidFill>
                <a:latin typeface="Arial" panose="020B0604020202020204" pitchFamily="34" charset="0"/>
                <a:cs typeface="Arial" panose="020B0604020202020204" pitchFamily="34" charset="0"/>
              </a:rPr>
              <a:t>:</a:t>
            </a:r>
            <a:endParaRPr lang="pt-BR" sz="2400" dirty="0">
              <a:solidFill>
                <a:srgbClr val="FF0000"/>
              </a:solidFill>
            </a:endParaRPr>
          </a:p>
        </p:txBody>
      </p:sp>
      <p:sp>
        <p:nvSpPr>
          <p:cNvPr id="4" name="Retângulo 3"/>
          <p:cNvSpPr/>
          <p:nvPr/>
        </p:nvSpPr>
        <p:spPr>
          <a:xfrm>
            <a:off x="642910" y="1214422"/>
            <a:ext cx="8501090" cy="4893647"/>
          </a:xfrm>
          <a:prstGeom prst="rect">
            <a:avLst/>
          </a:prstGeom>
        </p:spPr>
        <p:txBody>
          <a:bodyPr wrap="square">
            <a:spAutoFit/>
          </a:bodyPr>
          <a:lstStyle/>
          <a:p>
            <a:r>
              <a:rPr lang="pt-BR" sz="2400" b="1" dirty="0" smtClean="0">
                <a:latin typeface="Arial" pitchFamily="34" charset="0"/>
                <a:cs typeface="Arial" pitchFamily="34" charset="0"/>
              </a:rPr>
              <a:t>Meta 2.5:</a:t>
            </a:r>
            <a:r>
              <a:rPr lang="pt-BR" sz="2400" dirty="0" smtClean="0">
                <a:latin typeface="Arial" pitchFamily="34" charset="0"/>
                <a:cs typeface="Arial" pitchFamily="34" charset="0"/>
              </a:rPr>
              <a:t> Garantir a 100% dos diabéticos cadastrados a realização de exames complementares em dia de acordo com o protocolo.</a:t>
            </a:r>
          </a:p>
          <a:p>
            <a:r>
              <a:rPr lang="pt-BR" sz="2400" dirty="0" smtClean="0">
                <a:latin typeface="Arial" pitchFamily="34" charset="0"/>
                <a:cs typeface="Arial" pitchFamily="34" charset="0"/>
              </a:rPr>
              <a:t>   </a:t>
            </a:r>
          </a:p>
          <a:p>
            <a:r>
              <a:rPr lang="pt-BR" sz="2400" b="1" dirty="0" smtClean="0">
                <a:latin typeface="Arial" pitchFamily="34" charset="0"/>
                <a:cs typeface="Arial" pitchFamily="34" charset="0"/>
              </a:rPr>
              <a:t>Meta 2.6:</a:t>
            </a:r>
            <a:r>
              <a:rPr lang="pt-BR" sz="2400" dirty="0" smtClean="0">
                <a:latin typeface="Arial" pitchFamily="34" charset="0"/>
                <a:cs typeface="Arial" pitchFamily="34" charset="0"/>
              </a:rPr>
              <a:t> Priorizar a prescrição de medicamentos da farmácia popular para 100% dos usuários hipertensos cadastrados na unidade de saúde.</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2.7. </a:t>
            </a:r>
            <a:r>
              <a:rPr lang="pt-BR" sz="2400" dirty="0" smtClean="0">
                <a:latin typeface="Arial" pitchFamily="34" charset="0"/>
                <a:cs typeface="Arial" pitchFamily="34" charset="0"/>
              </a:rPr>
              <a:t>Realizar avaliação da necessidade de atendimento odontológico em 100% dos hipertensos.</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2.8</a:t>
            </a:r>
            <a:r>
              <a:rPr lang="pt-BR" sz="2400" dirty="0" smtClean="0">
                <a:latin typeface="Arial" pitchFamily="34" charset="0"/>
                <a:cs typeface="Arial" pitchFamily="34" charset="0"/>
              </a:rPr>
              <a:t>. Realizar avaliação da necessidade de atendimento odontológico em 100% dos diabéticos.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302930031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1500174"/>
            <a:ext cx="8229600" cy="3947936"/>
          </a:xfrm>
        </p:spPr>
        <p:txBody>
          <a:bodyPr/>
          <a:lstStyle/>
          <a:p>
            <a:endParaRPr lang="pt-BR" dirty="0" smtClean="0"/>
          </a:p>
          <a:p>
            <a:r>
              <a:rPr lang="pt-BR" sz="2400" b="1" dirty="0" smtClean="0">
                <a:latin typeface="Arial" pitchFamily="34" charset="0"/>
                <a:cs typeface="Arial" pitchFamily="34" charset="0"/>
              </a:rPr>
              <a:t>Meta 2.1 e 2.2 </a:t>
            </a:r>
            <a:r>
              <a:rPr lang="pt-BR" sz="2400" dirty="0" smtClean="0">
                <a:latin typeface="Arial" pitchFamily="34" charset="0"/>
                <a:cs typeface="Arial" pitchFamily="34" charset="0"/>
              </a:rPr>
              <a:t>de </a:t>
            </a:r>
            <a:r>
              <a:rPr lang="pt-BR" sz="2400" b="1" dirty="0" smtClean="0">
                <a:solidFill>
                  <a:srgbClr val="FF0000"/>
                </a:solidFill>
                <a:latin typeface="Arial" pitchFamily="34" charset="0"/>
                <a:cs typeface="Arial" pitchFamily="34" charset="0"/>
              </a:rPr>
              <a:t>100% </a:t>
            </a:r>
            <a:r>
              <a:rPr lang="pt-BR" sz="2400" b="1" dirty="0" smtClean="0">
                <a:latin typeface="Arial" pitchFamily="34" charset="0"/>
                <a:cs typeface="Arial" pitchFamily="34" charset="0"/>
              </a:rPr>
              <a:t>alcançada</a:t>
            </a:r>
            <a:r>
              <a:rPr lang="pt-BR" sz="2400" b="1" dirty="0" smtClean="0">
                <a:solidFill>
                  <a:srgbClr val="00B050"/>
                </a:solidFill>
                <a:latin typeface="Arial" pitchFamily="34" charset="0"/>
                <a:cs typeface="Arial" pitchFamily="34" charset="0"/>
              </a:rPr>
              <a:t> </a:t>
            </a:r>
            <a:r>
              <a:rPr lang="pt-BR" sz="2400" dirty="0" smtClean="0">
                <a:latin typeface="Arial" pitchFamily="34" charset="0"/>
                <a:cs typeface="Arial" pitchFamily="34" charset="0"/>
              </a:rPr>
              <a:t>na realização de  exame clínico apropriado em 100% dos usuários diabéticos e hipertensos de acordo com o protocolo.</a:t>
            </a:r>
          </a:p>
          <a:p>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2.3 </a:t>
            </a:r>
            <a:r>
              <a:rPr lang="pt-BR" sz="2400" dirty="0" smtClean="0">
                <a:latin typeface="Arial" pitchFamily="34" charset="0"/>
                <a:cs typeface="Arial" pitchFamily="34" charset="0"/>
              </a:rPr>
              <a:t>Realizada avaliação de exame clinico dos pés em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de diabéticos.</a:t>
            </a:r>
          </a:p>
          <a:p>
            <a:endParaRPr lang="pt-BR" sz="2400" dirty="0" smtClean="0">
              <a:latin typeface="Arial" pitchFamily="34" charset="0"/>
              <a:cs typeface="Arial" pitchFamily="34" charset="0"/>
            </a:endParaRPr>
          </a:p>
        </p:txBody>
      </p:sp>
      <p:sp>
        <p:nvSpPr>
          <p:cNvPr id="2" name="Título 1"/>
          <p:cNvSpPr>
            <a:spLocks noGrp="1"/>
          </p:cNvSpPr>
          <p:nvPr>
            <p:ph type="title"/>
          </p:nvPr>
        </p:nvSpPr>
        <p:spPr/>
        <p:txBody>
          <a:bodyPr>
            <a:noAutofit/>
          </a:bodyPr>
          <a:lstStyle/>
          <a:p>
            <a:r>
              <a:rPr lang="pt-BR" sz="2400" dirty="0" smtClean="0">
                <a:effectLst/>
              </a:rPr>
              <a:t/>
            </a:r>
            <a:br>
              <a:rPr lang="pt-BR" sz="2400" dirty="0" smtClean="0">
                <a:effectLst/>
              </a:rPr>
            </a:br>
            <a:r>
              <a:rPr lang="pt-BR" sz="4000" u="sng" dirty="0">
                <a:solidFill>
                  <a:srgbClr val="FF0000"/>
                </a:solidFill>
                <a:latin typeface="Arial" panose="020B0604020202020204" pitchFamily="34" charset="0"/>
                <a:cs typeface="Arial" panose="020B0604020202020204" pitchFamily="34" charset="0"/>
              </a:rPr>
              <a:t>Resultado</a:t>
            </a:r>
            <a:r>
              <a:rPr lang="pt-BR" sz="4000" dirty="0">
                <a:solidFill>
                  <a:srgbClr val="FF0000"/>
                </a:solidFill>
                <a:latin typeface="Arial" panose="020B0604020202020204" pitchFamily="34" charset="0"/>
                <a:cs typeface="Arial" panose="020B0604020202020204" pitchFamily="34" charset="0"/>
              </a:rPr>
              <a:t>:</a:t>
            </a:r>
            <a:endParaRPr lang="pt-BR" sz="2400" dirty="0">
              <a:solidFill>
                <a:srgbClr val="FF0000"/>
              </a:solidFill>
            </a:endParaRPr>
          </a:p>
        </p:txBody>
      </p:sp>
    </p:spTree>
    <p:extLst>
      <p:ext uri="{BB962C8B-B14F-4D97-AF65-F5344CB8AC3E}">
        <p14:creationId xmlns:p14="http://schemas.microsoft.com/office/powerpoint/2010/main" xmlns="" val="302930031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sz="2400" dirty="0" smtClean="0"/>
          </a:p>
          <a:p>
            <a:pPr algn="just"/>
            <a:r>
              <a:rPr lang="pt-BR" sz="2400" dirty="0" smtClean="0">
                <a:latin typeface="Arial" pitchFamily="34" charset="0"/>
                <a:cs typeface="Arial" pitchFamily="34" charset="0"/>
              </a:rPr>
              <a:t>A hipertensão arterial sistêmica (HAS) e o Diabetes Mellitus (DM) são condições  clínicas crônicas não transmissível e multifatoriais caracterizada por níveis elevados e sustentados de pressão arterial e glicose respectivamente.</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Associa-se, freqüentemente, às alterações funcionais e/ou estruturais dos órgãos-alvo e às alterações metabólicas.</a:t>
            </a:r>
            <a:endParaRPr lang="pt-BR" sz="2400" b="1" u="sng" dirty="0" smtClean="0">
              <a:solidFill>
                <a:srgbClr val="FF0000"/>
              </a:solidFill>
              <a:latin typeface="Arial" pitchFamily="34" charset="0"/>
              <a:cs typeface="Arial" pitchFamily="34" charset="0"/>
            </a:endParaRPr>
          </a:p>
          <a:p>
            <a:pPr algn="just">
              <a:buNone/>
            </a:pPr>
            <a:endParaRPr lang="pt-BR" sz="2400" dirty="0"/>
          </a:p>
          <a:p>
            <a:endParaRPr lang="pt-BR" sz="2400" dirty="0" smtClean="0"/>
          </a:p>
          <a:p>
            <a:endParaRPr lang="pt-BR" sz="2400" dirty="0" smtClean="0"/>
          </a:p>
          <a:p>
            <a:endParaRPr lang="pt-BR" dirty="0"/>
          </a:p>
        </p:txBody>
      </p:sp>
      <p:sp>
        <p:nvSpPr>
          <p:cNvPr id="2" name="Título 1"/>
          <p:cNvSpPr>
            <a:spLocks noGrp="1"/>
          </p:cNvSpPr>
          <p:nvPr>
            <p:ph type="title"/>
          </p:nvPr>
        </p:nvSpPr>
        <p:spPr/>
        <p:txBody>
          <a:bodyPr>
            <a:normAutofit/>
          </a:bodyPr>
          <a:lstStyle/>
          <a:p>
            <a:pPr algn="ctr"/>
            <a:r>
              <a:rPr lang="pt-BR" sz="4000" b="1" dirty="0">
                <a:solidFill>
                  <a:srgbClr val="FF0000"/>
                </a:solidFill>
                <a:effectLst/>
                <a:latin typeface="Times New Roman" pitchFamily="18" charset="0"/>
                <a:cs typeface="Times New Roman" pitchFamily="18" charset="0"/>
              </a:rPr>
              <a:t>INTRODUÇÃO</a:t>
            </a:r>
            <a:endParaRPr lang="pt-BR" sz="4000" dirty="0">
              <a:solidFill>
                <a:srgbClr val="FF0000"/>
              </a:solidFill>
            </a:endParaRPr>
          </a:p>
        </p:txBody>
      </p:sp>
    </p:spTree>
    <p:extLst>
      <p:ext uri="{BB962C8B-B14F-4D97-AF65-F5344CB8AC3E}">
        <p14:creationId xmlns:p14="http://schemas.microsoft.com/office/powerpoint/2010/main" xmlns="" val="997729420"/>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p:txBody>
          <a:bodyPr/>
          <a:lstStyle/>
          <a:p>
            <a:endParaRPr lang="pt-BR" dirty="0" smtClean="0"/>
          </a:p>
          <a:p>
            <a:endParaRPr lang="pt-BR" dirty="0" smtClean="0"/>
          </a:p>
          <a:p>
            <a:pPr>
              <a:buNone/>
            </a:pPr>
            <a:endParaRPr lang="pt-BR" dirty="0"/>
          </a:p>
        </p:txBody>
      </p:sp>
      <p:sp>
        <p:nvSpPr>
          <p:cNvPr id="2" name="Título 1"/>
          <p:cNvSpPr>
            <a:spLocks noGrp="1"/>
          </p:cNvSpPr>
          <p:nvPr>
            <p:ph type="title"/>
          </p:nvPr>
        </p:nvSpPr>
        <p:spPr/>
        <p:txBody>
          <a:bodyPr>
            <a:noAutofit/>
          </a:bodyPr>
          <a:lstStyle/>
          <a:p>
            <a:r>
              <a:rPr lang="pt-BR" sz="4000" u="sng" dirty="0">
                <a:solidFill>
                  <a:srgbClr val="FF0000"/>
                </a:solidFill>
                <a:latin typeface="Arial" panose="020B0604020202020204" pitchFamily="34" charset="0"/>
                <a:cs typeface="Arial" panose="020B0604020202020204" pitchFamily="34" charset="0"/>
              </a:rPr>
              <a:t>Resultado</a:t>
            </a:r>
            <a:r>
              <a:rPr lang="pt-BR" sz="4000" dirty="0" smtClean="0">
                <a:solidFill>
                  <a:srgbClr val="FF0000"/>
                </a:solidFill>
                <a:latin typeface="Arial" panose="020B0604020202020204" pitchFamily="34" charset="0"/>
                <a:cs typeface="Arial" panose="020B0604020202020204" pitchFamily="34" charset="0"/>
              </a:rPr>
              <a:t>: </a:t>
            </a:r>
            <a:r>
              <a:rPr lang="pt-BR" sz="2800" b="1" dirty="0" smtClean="0">
                <a:solidFill>
                  <a:srgbClr val="FF0000"/>
                </a:solidFill>
                <a:latin typeface="Arial" panose="020B0604020202020204" pitchFamily="34" charset="0"/>
                <a:cs typeface="Arial" panose="020B0604020202020204" pitchFamily="34" charset="0"/>
              </a:rPr>
              <a:t>67,2%</a:t>
            </a:r>
            <a:r>
              <a:rPr lang="pt-BR" sz="2800" dirty="0" smtClean="0">
                <a:solidFill>
                  <a:srgbClr val="4F271C">
                    <a:satMod val="130000"/>
                  </a:srgbClr>
                </a:solidFill>
                <a:latin typeface="Arial" panose="020B0604020202020204" pitchFamily="34" charset="0"/>
                <a:cs typeface="Arial" panose="020B0604020202020204" pitchFamily="34" charset="0"/>
              </a:rPr>
              <a:t> = 264 HIPERTENSOS</a:t>
            </a:r>
            <a:endParaRPr lang="pt-BR" sz="2800" dirty="0"/>
          </a:p>
        </p:txBody>
      </p:sp>
      <p:graphicFrame>
        <p:nvGraphicFramePr>
          <p:cNvPr id="6" name="Gráfico 5"/>
          <p:cNvGraphicFramePr/>
          <p:nvPr/>
        </p:nvGraphicFramePr>
        <p:xfrm>
          <a:off x="1000100" y="1500174"/>
          <a:ext cx="6286544" cy="4143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81969964"/>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857224" y="1571612"/>
          <a:ext cx="6286544" cy="3805250"/>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p:txBody>
          <a:bodyPr>
            <a:noAutofit/>
          </a:bodyPr>
          <a:lstStyle/>
          <a:p>
            <a:r>
              <a:rPr lang="pt-BR" sz="4000" u="sng" dirty="0" smtClean="0">
                <a:solidFill>
                  <a:srgbClr val="FF0000"/>
                </a:solidFill>
                <a:latin typeface="Arial" panose="020B0604020202020204" pitchFamily="34" charset="0"/>
                <a:cs typeface="Arial" panose="020B0604020202020204" pitchFamily="34" charset="0"/>
              </a:rPr>
              <a:t>Resultado</a:t>
            </a:r>
            <a:r>
              <a:rPr lang="pt-BR" sz="4000" dirty="0" smtClean="0">
                <a:solidFill>
                  <a:srgbClr val="FF0000"/>
                </a:solidFill>
                <a:latin typeface="Arial" panose="020B0604020202020204" pitchFamily="34" charset="0"/>
                <a:cs typeface="Arial" panose="020B0604020202020204" pitchFamily="34" charset="0"/>
              </a:rPr>
              <a:t>: </a:t>
            </a:r>
            <a:r>
              <a:rPr lang="pt-BR" sz="2800" b="1" dirty="0" smtClean="0">
                <a:solidFill>
                  <a:srgbClr val="FF0000"/>
                </a:solidFill>
                <a:latin typeface="Arial" panose="020B0604020202020204" pitchFamily="34" charset="0"/>
                <a:cs typeface="Arial" panose="020B0604020202020204" pitchFamily="34" charset="0"/>
              </a:rPr>
              <a:t>68,5%</a:t>
            </a:r>
            <a:r>
              <a:rPr lang="pt-BR" sz="2800" dirty="0" smtClean="0">
                <a:solidFill>
                  <a:srgbClr val="4F271C">
                    <a:satMod val="130000"/>
                  </a:srgbClr>
                </a:solidFill>
                <a:latin typeface="Arial" panose="020B0604020202020204" pitchFamily="34" charset="0"/>
                <a:cs typeface="Arial" panose="020B0604020202020204" pitchFamily="34" charset="0"/>
              </a:rPr>
              <a:t> = 115 DIABETICOS</a:t>
            </a:r>
            <a:endParaRPr lang="pt-BR" sz="2800"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400" dirty="0" smtClean="0">
                <a:latin typeface="Arial" pitchFamily="34" charset="0"/>
                <a:cs typeface="Arial" pitchFamily="34" charset="0"/>
              </a:rPr>
              <a:t>Excesso de demanda e a carência de materiais e equipes de laboratório.</a:t>
            </a:r>
          </a:p>
          <a:p>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Pouca agilidade para a realização dos exames complementares definidos no protocolo.</a:t>
            </a:r>
            <a:endParaRPr lang="pt-BR" sz="2400" dirty="0">
              <a:latin typeface="Arial" pitchFamily="34" charset="0"/>
              <a:cs typeface="Arial" pitchFamily="34" charset="0"/>
            </a:endParaRPr>
          </a:p>
        </p:txBody>
      </p:sp>
      <p:sp>
        <p:nvSpPr>
          <p:cNvPr id="2" name="Título 1"/>
          <p:cNvSpPr>
            <a:spLocks noGrp="1"/>
          </p:cNvSpPr>
          <p:nvPr>
            <p:ph type="title"/>
          </p:nvPr>
        </p:nvSpPr>
        <p:spPr/>
        <p:txBody>
          <a:bodyPr>
            <a:normAutofit fontScale="90000"/>
          </a:bodyPr>
          <a:lstStyle/>
          <a:p>
            <a:r>
              <a:rPr lang="pt-BR" dirty="0" smtClean="0">
                <a:solidFill>
                  <a:srgbClr val="FF0000"/>
                </a:solidFill>
              </a:rPr>
              <a:t>Dificuldades na meta de </a:t>
            </a:r>
            <a:r>
              <a:rPr lang="pt-BR" dirty="0" smtClean="0">
                <a:solidFill>
                  <a:srgbClr val="FF0000"/>
                </a:solidFill>
              </a:rPr>
              <a:t>qualidade</a:t>
            </a:r>
            <a:r>
              <a:rPr lang="pt-BR" dirty="0" smtClean="0">
                <a:solidFill>
                  <a:srgbClr val="FF0000"/>
                </a:solidFill>
              </a:rPr>
              <a:t>:</a:t>
            </a:r>
            <a:endParaRPr lang="pt-BR"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071546"/>
            <a:ext cx="8426774" cy="4500594"/>
          </a:xfrm>
        </p:spPr>
        <p:txBody>
          <a:bodyPr>
            <a:normAutofit/>
          </a:bodyPr>
          <a:lstStyle/>
          <a:p>
            <a:endParaRPr lang="pt-BR" b="1" dirty="0" smtClean="0"/>
          </a:p>
          <a:p>
            <a:endParaRPr lang="pt-BR" dirty="0" smtClean="0"/>
          </a:p>
          <a:p>
            <a:r>
              <a:rPr lang="pt-BR" sz="2600" b="1" dirty="0" smtClean="0">
                <a:latin typeface="Arial" pitchFamily="34" charset="0"/>
                <a:cs typeface="Arial" pitchFamily="34" charset="0"/>
              </a:rPr>
              <a:t>Meta 2.6 e 2.7 </a:t>
            </a:r>
            <a:r>
              <a:rPr lang="pt-BR" sz="2600" dirty="0" smtClean="0">
                <a:latin typeface="Arial" pitchFamily="34" charset="0"/>
                <a:cs typeface="Arial" pitchFamily="34" charset="0"/>
              </a:rPr>
              <a:t>Priorizada a prescrição de medicamentos da farmácia popular para </a:t>
            </a:r>
            <a:r>
              <a:rPr lang="pt-BR" sz="2600" dirty="0" smtClean="0">
                <a:solidFill>
                  <a:srgbClr val="FF0000"/>
                </a:solidFill>
                <a:latin typeface="Arial" pitchFamily="34" charset="0"/>
                <a:cs typeface="Arial" pitchFamily="34" charset="0"/>
              </a:rPr>
              <a:t>100% </a:t>
            </a:r>
            <a:r>
              <a:rPr lang="pt-BR" sz="2600" dirty="0" smtClean="0">
                <a:latin typeface="Arial" pitchFamily="34" charset="0"/>
                <a:cs typeface="Arial" pitchFamily="34" charset="0"/>
              </a:rPr>
              <a:t>dos hipertensos e diabéticos cadastrados na unidade de saúde. </a:t>
            </a:r>
          </a:p>
          <a:p>
            <a:endParaRPr lang="pt-BR" sz="2600" dirty="0" smtClean="0">
              <a:latin typeface="Arial" pitchFamily="34" charset="0"/>
              <a:cs typeface="Arial" pitchFamily="34" charset="0"/>
            </a:endParaRPr>
          </a:p>
          <a:p>
            <a:r>
              <a:rPr lang="pt-BR" sz="2600" b="1" dirty="0" smtClean="0">
                <a:latin typeface="Arial" pitchFamily="34" charset="0"/>
                <a:cs typeface="Arial" pitchFamily="34" charset="0"/>
              </a:rPr>
              <a:t>Meta 2.8 e 2.9:</a:t>
            </a:r>
            <a:r>
              <a:rPr lang="pt-BR" sz="2600" dirty="0" smtClean="0">
                <a:latin typeface="Arial" pitchFamily="34" charset="0"/>
                <a:cs typeface="Arial" pitchFamily="34" charset="0"/>
              </a:rPr>
              <a:t> Realizada avaliação da necessidade de atendimento odontológico em </a:t>
            </a:r>
            <a:r>
              <a:rPr lang="pt-BR" sz="2600" dirty="0" smtClean="0">
                <a:solidFill>
                  <a:srgbClr val="FF0000"/>
                </a:solidFill>
                <a:latin typeface="Arial" pitchFamily="34" charset="0"/>
                <a:cs typeface="Arial" pitchFamily="34" charset="0"/>
              </a:rPr>
              <a:t>100% </a:t>
            </a:r>
            <a:r>
              <a:rPr lang="pt-BR" sz="2600" dirty="0" smtClean="0">
                <a:latin typeface="Arial" pitchFamily="34" charset="0"/>
                <a:cs typeface="Arial" pitchFamily="34" charset="0"/>
              </a:rPr>
              <a:t>dos usuários hipertensos e diabéticos.</a:t>
            </a:r>
          </a:p>
          <a:p>
            <a:pPr>
              <a:buNone/>
            </a:pPr>
            <a:endParaRPr lang="pt-BR" dirty="0"/>
          </a:p>
        </p:txBody>
      </p:sp>
      <p:sp>
        <p:nvSpPr>
          <p:cNvPr id="2" name="Título 1"/>
          <p:cNvSpPr>
            <a:spLocks noGrp="1"/>
          </p:cNvSpPr>
          <p:nvPr>
            <p:ph type="title"/>
          </p:nvPr>
        </p:nvSpPr>
        <p:spPr/>
        <p:txBody>
          <a:bodyPr/>
          <a:lstStyle/>
          <a:p>
            <a:r>
              <a:rPr lang="pt-BR" sz="4400" u="sng" dirty="0" smtClean="0">
                <a:solidFill>
                  <a:srgbClr val="FF0000"/>
                </a:solidFill>
                <a:latin typeface="Arial" panose="020B0604020202020204" pitchFamily="34" charset="0"/>
                <a:cs typeface="Arial" panose="020B0604020202020204" pitchFamily="34" charset="0"/>
              </a:rPr>
              <a:t>Resultado</a:t>
            </a:r>
            <a:r>
              <a:rPr lang="pt-BR" sz="4400" dirty="0" smtClean="0">
                <a:solidFill>
                  <a:srgbClr val="FF0000"/>
                </a:solidFill>
                <a:latin typeface="Arial" panose="020B0604020202020204" pitchFamily="34" charset="0"/>
                <a:cs typeface="Arial" panose="020B0604020202020204" pitchFamily="34" charset="0"/>
              </a:rPr>
              <a:t>:</a:t>
            </a:r>
            <a:endParaRPr lang="pt-BR"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2285992"/>
            <a:ext cx="8572560" cy="3071834"/>
          </a:xfrm>
        </p:spPr>
        <p:txBody>
          <a:bodyPr>
            <a:normAutofit/>
          </a:bodyPr>
          <a:lstStyle/>
          <a:p>
            <a:r>
              <a:rPr lang="pt-BR" sz="2400" b="1" dirty="0" smtClean="0">
                <a:latin typeface="Arial" pitchFamily="34" charset="0"/>
                <a:cs typeface="Arial" pitchFamily="34" charset="0"/>
              </a:rPr>
              <a:t>Meta 3.1 e 3.2 :</a:t>
            </a:r>
            <a:r>
              <a:rPr lang="pt-BR" sz="2400" dirty="0" smtClean="0">
                <a:latin typeface="Arial" pitchFamily="34" charset="0"/>
                <a:cs typeface="Arial" pitchFamily="34" charset="0"/>
              </a:rPr>
              <a:t> Meta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alcançada dos usuários hipertensos e diabéticos  faltosos às consultas na unidade de saúde conforme a periodicidade recomendada.</a:t>
            </a:r>
          </a:p>
          <a:p>
            <a:pPr>
              <a:buNone/>
            </a:pPr>
            <a:endParaRPr lang="pt-BR" dirty="0"/>
          </a:p>
        </p:txBody>
      </p:sp>
      <p:sp>
        <p:nvSpPr>
          <p:cNvPr id="2" name="Título 1"/>
          <p:cNvSpPr>
            <a:spLocks noGrp="1"/>
          </p:cNvSpPr>
          <p:nvPr>
            <p:ph type="title"/>
          </p:nvPr>
        </p:nvSpPr>
        <p:spPr>
          <a:xfrm>
            <a:off x="428596" y="571480"/>
            <a:ext cx="7498080" cy="1143000"/>
          </a:xfrm>
        </p:spPr>
        <p:txBody>
          <a:bodyPr>
            <a:normAutofit fontScale="90000"/>
          </a:bodyPr>
          <a:lstStyle/>
          <a:p>
            <a:r>
              <a:rPr lang="pt-BR" sz="3600" b="1" dirty="0" smtClean="0">
                <a:solidFill>
                  <a:srgbClr val="FF0000"/>
                </a:solidFill>
              </a:rPr>
              <a:t>Objetivo 3: </a:t>
            </a:r>
            <a:r>
              <a:rPr lang="pt-BR" sz="3100" dirty="0" smtClean="0">
                <a:latin typeface="Arial" pitchFamily="34" charset="0"/>
                <a:cs typeface="Arial" pitchFamily="34" charset="0"/>
              </a:rPr>
              <a:t>Melhorar a adesão de hipertensos e/ou diabéticos ao programa</a:t>
            </a:r>
            <a:r>
              <a:rPr lang="pt-BR" dirty="0" smtClean="0"/>
              <a:t/>
            </a:r>
            <a:br>
              <a:rPr lang="pt-BR" dirty="0" smtClean="0"/>
            </a:br>
            <a:endParaRPr lang="pt-BR"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endParaRPr lang="pt-BR" sz="2800" dirty="0" smtClean="0">
              <a:latin typeface="Arial" panose="020B0604020202020204" pitchFamily="34" charset="0"/>
              <a:cs typeface="Arial" panose="020B0604020202020204" pitchFamily="34" charset="0"/>
            </a:endParaRPr>
          </a:p>
          <a:p>
            <a:r>
              <a:rPr lang="pt-BR" sz="2400" b="1" dirty="0" smtClean="0">
                <a:latin typeface="Arial" pitchFamily="34" charset="0"/>
                <a:cs typeface="Arial" pitchFamily="34" charset="0"/>
              </a:rPr>
              <a:t>Meta 4.1:</a:t>
            </a:r>
            <a:r>
              <a:rPr lang="pt-BR" sz="2400" dirty="0" smtClean="0">
                <a:latin typeface="Arial" pitchFamily="34" charset="0"/>
                <a:cs typeface="Arial" pitchFamily="34" charset="0"/>
              </a:rPr>
              <a:t> Garantir ficha de acompanhamento de 100% dos usuários hipertensos cadastrados na unidade de saúde.</a:t>
            </a:r>
          </a:p>
          <a:p>
            <a:r>
              <a:rPr lang="pt-BR" sz="2400" b="1" dirty="0" smtClean="0">
                <a:latin typeface="Arial" pitchFamily="34" charset="0"/>
                <a:cs typeface="Arial" pitchFamily="34" charset="0"/>
              </a:rPr>
              <a:t>Meta 4.2:</a:t>
            </a:r>
            <a:r>
              <a:rPr lang="pt-BR" sz="2400" dirty="0" smtClean="0">
                <a:latin typeface="Arial" pitchFamily="34" charset="0"/>
                <a:cs typeface="Arial" pitchFamily="34" charset="0"/>
              </a:rPr>
              <a:t> Garantir ficha de acompanhamento de 100% dos usuários diabéticos cadastrados na unidade de saúde.</a:t>
            </a:r>
          </a:p>
          <a:p>
            <a:endParaRPr lang="pt-BR" dirty="0"/>
          </a:p>
        </p:txBody>
      </p:sp>
      <p:sp>
        <p:nvSpPr>
          <p:cNvPr id="2" name="Título 1"/>
          <p:cNvSpPr>
            <a:spLocks noGrp="1"/>
          </p:cNvSpPr>
          <p:nvPr>
            <p:ph type="title"/>
          </p:nvPr>
        </p:nvSpPr>
        <p:spPr/>
        <p:txBody>
          <a:bodyPr>
            <a:normAutofit fontScale="90000"/>
          </a:bodyPr>
          <a:lstStyle/>
          <a:p>
            <a:pPr algn="just"/>
            <a:r>
              <a:rPr lang="pt-B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4: </a:t>
            </a:r>
            <a:r>
              <a:rPr lang="pt-BR" sz="2700" dirty="0">
                <a:effectLst/>
                <a:latin typeface="Arial" panose="020B0604020202020204" pitchFamily="34" charset="0"/>
                <a:cs typeface="Arial" panose="020B0604020202020204" pitchFamily="34" charset="0"/>
              </a:rPr>
              <a:t>Melhorar o registro das informações </a:t>
            </a:r>
            <a:r>
              <a:rPr lang="pt-BR" sz="2400" dirty="0">
                <a:effectLst/>
                <a:latin typeface="Arial" panose="020B0604020202020204" pitchFamily="34" charset="0"/>
                <a:cs typeface="Arial" panose="020B0604020202020204" pitchFamily="34" charset="0"/>
              </a:rPr>
              <a:t/>
            </a:r>
            <a:br>
              <a:rPr lang="pt-BR" sz="2400" dirty="0">
                <a:effectLst/>
                <a:latin typeface="Arial" panose="020B0604020202020204" pitchFamily="34" charset="0"/>
                <a:cs typeface="Arial" panose="020B0604020202020204" pitchFamily="34" charset="0"/>
              </a:rPr>
            </a:b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89971207"/>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400" b="1" dirty="0" smtClean="0">
                <a:latin typeface="Arial" pitchFamily="34" charset="0"/>
                <a:cs typeface="Arial" pitchFamily="34" charset="0"/>
              </a:rPr>
              <a:t>Meta 4.1 e 4.2 </a:t>
            </a:r>
            <a:r>
              <a:rPr lang="pt-BR" sz="2400" dirty="0">
                <a:latin typeface="Arial" pitchFamily="34" charset="0"/>
                <a:cs typeface="Arial" pitchFamily="34" charset="0"/>
              </a:rPr>
              <a:t>de </a:t>
            </a:r>
            <a:r>
              <a:rPr lang="pt-BR" sz="2400" b="1" dirty="0">
                <a:solidFill>
                  <a:srgbClr val="FF0000"/>
                </a:solidFill>
                <a:latin typeface="Arial" pitchFamily="34" charset="0"/>
                <a:cs typeface="Arial" pitchFamily="34" charset="0"/>
              </a:rPr>
              <a:t>100% </a:t>
            </a:r>
            <a:r>
              <a:rPr lang="pt-BR" sz="2400" dirty="0">
                <a:latin typeface="Arial" pitchFamily="34" charset="0"/>
                <a:cs typeface="Arial" pitchFamily="34" charset="0"/>
              </a:rPr>
              <a:t>alcançada</a:t>
            </a:r>
            <a:r>
              <a:rPr lang="pt-BR" sz="2400" b="1" dirty="0">
                <a:solidFill>
                  <a:srgbClr val="00B050"/>
                </a:solidFill>
                <a:latin typeface="Arial" pitchFamily="34" charset="0"/>
                <a:cs typeface="Arial" pitchFamily="34" charset="0"/>
              </a:rPr>
              <a:t> </a:t>
            </a:r>
            <a:r>
              <a:rPr lang="pt-BR" sz="2400" dirty="0">
                <a:latin typeface="Arial" pitchFamily="34" charset="0"/>
                <a:cs typeface="Arial" pitchFamily="34" charset="0"/>
              </a:rPr>
              <a:t>em todos os meses na proporção de hipertensos </a:t>
            </a:r>
            <a:r>
              <a:rPr lang="pt-BR" sz="2400" dirty="0" smtClean="0">
                <a:latin typeface="Arial" pitchFamily="34" charset="0"/>
                <a:cs typeface="Arial" pitchFamily="34" charset="0"/>
              </a:rPr>
              <a:t>e/ ou diabéticos com </a:t>
            </a:r>
            <a:r>
              <a:rPr lang="pt-BR" sz="2400" dirty="0">
                <a:latin typeface="Arial" pitchFamily="34" charset="0"/>
                <a:cs typeface="Arial" pitchFamily="34" charset="0"/>
              </a:rPr>
              <a:t>registro adequado na ficha de acompanhamento. </a:t>
            </a:r>
          </a:p>
          <a:p>
            <a:endParaRPr lang="pt-BR" dirty="0"/>
          </a:p>
        </p:txBody>
      </p:sp>
      <p:sp>
        <p:nvSpPr>
          <p:cNvPr id="2" name="Título 1"/>
          <p:cNvSpPr>
            <a:spLocks noGrp="1"/>
          </p:cNvSpPr>
          <p:nvPr>
            <p:ph type="title"/>
          </p:nvPr>
        </p:nvSpPr>
        <p:spPr/>
        <p:txBody>
          <a:bodyPr/>
          <a:lstStyle/>
          <a:p>
            <a:r>
              <a:rPr lang="pt-BR" b="1" dirty="0">
                <a:solidFill>
                  <a:srgbClr val="FF0000"/>
                </a:solidFill>
              </a:rPr>
              <a:t>Resultados:</a:t>
            </a:r>
            <a:endParaRPr lang="pt-BR" dirty="0">
              <a:solidFill>
                <a:srgbClr val="FF0000"/>
              </a:solidFill>
            </a:endParaRPr>
          </a:p>
        </p:txBody>
      </p:sp>
    </p:spTree>
    <p:extLst>
      <p:ext uri="{BB962C8B-B14F-4D97-AF65-F5344CB8AC3E}">
        <p14:creationId xmlns:p14="http://schemas.microsoft.com/office/powerpoint/2010/main" xmlns="" val="412116294"/>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82296" indent="0" algn="just">
              <a:buNone/>
            </a:pPr>
            <a:r>
              <a:rPr lang="pt-BR" sz="2400" dirty="0" smtClean="0"/>
              <a:t> </a:t>
            </a:r>
            <a:endParaRPr lang="pt-BR" sz="2400" dirty="0"/>
          </a:p>
          <a:p>
            <a:pPr marL="82296" indent="0" algn="just">
              <a:buNone/>
            </a:pPr>
            <a:endParaRPr lang="pt-BR" sz="2400" b="1" dirty="0" smtClean="0">
              <a:effectLst>
                <a:outerShdw blurRad="38100" dist="38100" dir="2700000" algn="tl">
                  <a:srgbClr val="000000">
                    <a:alpha val="43137"/>
                  </a:srgbClr>
                </a:outerShdw>
              </a:effectLst>
            </a:endParaRPr>
          </a:p>
          <a:p>
            <a:r>
              <a:rPr lang="pt-BR" sz="2400" b="1" dirty="0" smtClean="0">
                <a:latin typeface="Arial" pitchFamily="34" charset="0"/>
                <a:cs typeface="Arial" pitchFamily="34" charset="0"/>
              </a:rPr>
              <a:t>Meta 5.1:</a:t>
            </a:r>
            <a:r>
              <a:rPr lang="pt-BR" sz="2400" dirty="0" smtClean="0">
                <a:latin typeface="Arial" pitchFamily="34" charset="0"/>
                <a:cs typeface="Arial" pitchFamily="34" charset="0"/>
              </a:rPr>
              <a:t> Garantir a estratificação do risco cardiovascular em 100% dos usuários hipertensos cadastrados na unidade de saúde.</a:t>
            </a:r>
          </a:p>
          <a:p>
            <a:r>
              <a:rPr lang="pt-BR" sz="2400" b="1" dirty="0" smtClean="0">
                <a:latin typeface="Arial" pitchFamily="34" charset="0"/>
                <a:cs typeface="Arial" pitchFamily="34" charset="0"/>
              </a:rPr>
              <a:t>Meta 5.2:</a:t>
            </a:r>
            <a:r>
              <a:rPr lang="pt-BR" sz="2400" dirty="0" smtClean="0">
                <a:latin typeface="Arial" pitchFamily="34" charset="0"/>
                <a:cs typeface="Arial" pitchFamily="34" charset="0"/>
              </a:rPr>
              <a:t> Realizar estratificação do risco cardiovascular em 100% dos usuários diabéticos cadastrados na unidade de saúde.</a:t>
            </a:r>
          </a:p>
          <a:p>
            <a:pPr marL="82296" indent="0">
              <a:buNone/>
            </a:pPr>
            <a:r>
              <a:rPr lang="pt-BR" dirty="0"/>
              <a:t> </a:t>
            </a:r>
          </a:p>
        </p:txBody>
      </p:sp>
      <p:sp>
        <p:nvSpPr>
          <p:cNvPr id="2" name="Título 1"/>
          <p:cNvSpPr>
            <a:spLocks noGrp="1"/>
          </p:cNvSpPr>
          <p:nvPr>
            <p:ph type="title"/>
          </p:nvPr>
        </p:nvSpPr>
        <p:spPr>
          <a:xfrm>
            <a:off x="714348" y="500042"/>
            <a:ext cx="7498080" cy="1143000"/>
          </a:xfrm>
        </p:spPr>
        <p:txBody>
          <a:bodyPr>
            <a:normAutofit fontScale="90000"/>
          </a:bodyPr>
          <a:lstStyle/>
          <a:p>
            <a:r>
              <a:rPr lang="pt-BR" sz="3100" b="1" dirty="0" smtClean="0">
                <a:solidFill>
                  <a:srgbClr val="FF0000"/>
                </a:solidFill>
                <a:latin typeface="Arial" panose="020B0604020202020204" pitchFamily="34" charset="0"/>
                <a:cs typeface="Arial" panose="020B0604020202020204" pitchFamily="34" charset="0"/>
              </a:rPr>
              <a:t/>
            </a:r>
            <a:br>
              <a:rPr lang="pt-BR" sz="3100" b="1" dirty="0" smtClean="0">
                <a:solidFill>
                  <a:srgbClr val="FF0000"/>
                </a:solidFill>
                <a:latin typeface="Arial" panose="020B0604020202020204" pitchFamily="34" charset="0"/>
                <a:cs typeface="Arial" panose="020B0604020202020204" pitchFamily="34" charset="0"/>
              </a:rPr>
            </a:br>
            <a:r>
              <a:rPr lang="pt-BR" sz="3600" b="1" dirty="0" smtClean="0">
                <a:solidFill>
                  <a:srgbClr val="FF0000"/>
                </a:solidFill>
                <a:latin typeface="Arial" pitchFamily="34" charset="0"/>
                <a:cs typeface="Arial" pitchFamily="34" charset="0"/>
              </a:rPr>
              <a:t>Objetivo 5:</a:t>
            </a:r>
            <a:r>
              <a:rPr lang="pt-BR" sz="3600" dirty="0" smtClean="0">
                <a:latin typeface="Arial" pitchFamily="34" charset="0"/>
                <a:cs typeface="Arial" pitchFamily="34" charset="0"/>
              </a:rPr>
              <a:t> </a:t>
            </a:r>
            <a:r>
              <a:rPr lang="pt-BR" sz="2700" dirty="0">
                <a:effectLst/>
                <a:latin typeface="Arial" pitchFamily="34" charset="0"/>
                <a:cs typeface="Arial" pitchFamily="34" charset="0"/>
              </a:rPr>
              <a:t>Mapear hipertensos e diabéticos de risco para doenças cardiovasculares</a:t>
            </a:r>
            <a:r>
              <a:rPr lang="pt-BR" sz="2700" dirty="0">
                <a:latin typeface="Arial" pitchFamily="34" charset="0"/>
                <a:cs typeface="Arial" pitchFamily="34" charset="0"/>
              </a:rPr>
              <a:t>.</a:t>
            </a:r>
          </a:p>
        </p:txBody>
      </p:sp>
    </p:spTree>
    <p:extLst>
      <p:ext uri="{BB962C8B-B14F-4D97-AF65-F5344CB8AC3E}">
        <p14:creationId xmlns:p14="http://schemas.microsoft.com/office/powerpoint/2010/main" xmlns="" val="429286603"/>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smtClean="0"/>
          </a:p>
          <a:p>
            <a:r>
              <a:rPr lang="pt-BR" sz="2400" b="1" dirty="0" smtClean="0">
                <a:effectLst>
                  <a:outerShdw blurRad="38100" dist="38100" dir="2700000" algn="tl">
                    <a:srgbClr val="000000">
                      <a:alpha val="43137"/>
                    </a:srgbClr>
                  </a:outerShdw>
                </a:effectLst>
                <a:latin typeface="Arial" pitchFamily="34" charset="0"/>
                <a:cs typeface="Arial" pitchFamily="34" charset="0"/>
              </a:rPr>
              <a:t>Meta 5.1 e 5.2 </a:t>
            </a:r>
            <a:r>
              <a:rPr lang="pt-BR" sz="2400" b="1" dirty="0">
                <a:effectLst>
                  <a:outerShdw blurRad="38100" dist="38100" dir="2700000" algn="tl">
                    <a:srgbClr val="000000">
                      <a:alpha val="43137"/>
                    </a:srgbClr>
                  </a:outerShdw>
                </a:effectLst>
                <a:latin typeface="Arial" pitchFamily="34" charset="0"/>
                <a:cs typeface="Arial" pitchFamily="34" charset="0"/>
              </a:rPr>
              <a:t>de </a:t>
            </a:r>
            <a:r>
              <a:rPr lang="pt-BR"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100% </a:t>
            </a:r>
            <a:r>
              <a:rPr lang="pt-BR" sz="2400" dirty="0">
                <a:effectLst>
                  <a:outerShdw blurRad="38100" dist="38100" dir="2700000" algn="tl">
                    <a:srgbClr val="000000">
                      <a:alpha val="43137"/>
                    </a:srgbClr>
                  </a:outerShdw>
                </a:effectLst>
                <a:latin typeface="Arial" pitchFamily="34" charset="0"/>
                <a:cs typeface="Arial" pitchFamily="34" charset="0"/>
              </a:rPr>
              <a:t>alcançada </a:t>
            </a:r>
            <a:r>
              <a:rPr lang="pt-BR" sz="2400" dirty="0">
                <a:latin typeface="Arial" pitchFamily="34" charset="0"/>
                <a:cs typeface="Arial" pitchFamily="34" charset="0"/>
              </a:rPr>
              <a:t>em todos os meses na proporção </a:t>
            </a:r>
            <a:r>
              <a:rPr lang="pt-BR" sz="2400" dirty="0" smtClean="0">
                <a:latin typeface="Arial" pitchFamily="34" charset="0"/>
                <a:cs typeface="Arial" pitchFamily="34" charset="0"/>
              </a:rPr>
              <a:t>para hipertensos e para diabéticos com estratificação </a:t>
            </a:r>
            <a:r>
              <a:rPr lang="pt-BR" sz="2400" dirty="0">
                <a:latin typeface="Arial" pitchFamily="34" charset="0"/>
                <a:cs typeface="Arial" pitchFamily="34" charset="0"/>
              </a:rPr>
              <a:t>de risco </a:t>
            </a:r>
            <a:r>
              <a:rPr lang="pt-BR" sz="2400" dirty="0" smtClean="0">
                <a:latin typeface="Arial" pitchFamily="34" charset="0"/>
                <a:cs typeface="Arial" pitchFamily="34" charset="0"/>
              </a:rPr>
              <a:t>cardiovascular </a:t>
            </a:r>
            <a:r>
              <a:rPr lang="pt-BR" sz="2400" dirty="0">
                <a:latin typeface="Arial" pitchFamily="34" charset="0"/>
                <a:cs typeface="Arial" pitchFamily="34" charset="0"/>
              </a:rPr>
              <a:t>em </a:t>
            </a:r>
            <a:r>
              <a:rPr lang="pt-BR" sz="2400" dirty="0" smtClean="0">
                <a:latin typeface="Arial" pitchFamily="34" charset="0"/>
                <a:cs typeface="Arial" pitchFamily="34" charset="0"/>
              </a:rPr>
              <a:t>dia.</a:t>
            </a:r>
            <a:endParaRPr lang="pt-BR" sz="2400" dirty="0">
              <a:latin typeface="Arial" pitchFamily="34" charset="0"/>
              <a:cs typeface="Arial" pitchFamily="34" charset="0"/>
            </a:endParaRPr>
          </a:p>
        </p:txBody>
      </p:sp>
      <p:sp>
        <p:nvSpPr>
          <p:cNvPr id="5" name="Título 4"/>
          <p:cNvSpPr>
            <a:spLocks noGrp="1"/>
          </p:cNvSpPr>
          <p:nvPr>
            <p:ph type="title"/>
          </p:nvPr>
        </p:nvSpPr>
        <p:spPr/>
        <p:txBody>
          <a:bodyPr/>
          <a:lstStyle/>
          <a:p>
            <a:r>
              <a:rPr lang="pt-BR" b="1" dirty="0">
                <a:solidFill>
                  <a:srgbClr val="FF0000"/>
                </a:solidFill>
                <a:effectLst/>
              </a:rPr>
              <a:t>Resultados:</a:t>
            </a:r>
            <a:endParaRPr lang="pt-BR" dirty="0">
              <a:solidFill>
                <a:srgbClr val="FF0000"/>
              </a:solidFill>
            </a:endParaRPr>
          </a:p>
        </p:txBody>
      </p:sp>
    </p:spTree>
    <p:extLst>
      <p:ext uri="{BB962C8B-B14F-4D97-AF65-F5344CB8AC3E}">
        <p14:creationId xmlns:p14="http://schemas.microsoft.com/office/powerpoint/2010/main" xmlns="" val="3073247666"/>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1214422"/>
            <a:ext cx="8229600" cy="5643578"/>
          </a:xfrm>
        </p:spPr>
        <p:txBody>
          <a:bodyPr>
            <a:noAutofit/>
          </a:bodyPr>
          <a:lstStyle/>
          <a:p>
            <a:pPr marL="82296" indent="0" algn="just">
              <a:buNone/>
            </a:pPr>
            <a:endParaRPr lang="pt-BR" sz="2400" dirty="0" smtClean="0"/>
          </a:p>
          <a:p>
            <a:r>
              <a:rPr lang="pt-BR" sz="2400" b="1" dirty="0" smtClean="0">
                <a:latin typeface="Arial" pitchFamily="34" charset="0"/>
                <a:cs typeface="Arial" pitchFamily="34" charset="0"/>
              </a:rPr>
              <a:t>Meta 6.1:</a:t>
            </a:r>
            <a:r>
              <a:rPr lang="pt-BR" sz="2400" dirty="0" smtClean="0">
                <a:latin typeface="Arial" pitchFamily="34" charset="0"/>
                <a:cs typeface="Arial" pitchFamily="34" charset="0"/>
              </a:rPr>
              <a:t> Garantir orientação nutricional sobre alimentação saudável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 hipertensos</a:t>
            </a:r>
          </a:p>
          <a:p>
            <a:pPr>
              <a:buNone/>
            </a:pPr>
            <a:r>
              <a:rPr lang="pt-BR" sz="2400" dirty="0" smtClean="0">
                <a:latin typeface="Arial" pitchFamily="34" charset="0"/>
                <a:cs typeface="Arial" pitchFamily="34" charset="0"/>
              </a:rPr>
              <a:t>.</a:t>
            </a:r>
          </a:p>
          <a:p>
            <a:r>
              <a:rPr lang="pt-BR" sz="2400" b="1" dirty="0" smtClean="0">
                <a:latin typeface="Arial" pitchFamily="34" charset="0"/>
                <a:cs typeface="Arial" pitchFamily="34" charset="0"/>
              </a:rPr>
              <a:t>Meta 6.2:</a:t>
            </a:r>
            <a:r>
              <a:rPr lang="pt-BR" sz="2400" dirty="0" smtClean="0">
                <a:latin typeface="Arial" pitchFamily="34" charset="0"/>
                <a:cs typeface="Arial" pitchFamily="34" charset="0"/>
              </a:rPr>
              <a:t> Garantir orientação nutricional sobre alimentação saudável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 diabéticos.</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6.3:</a:t>
            </a:r>
            <a:r>
              <a:rPr lang="pt-BR" sz="2400" dirty="0" smtClean="0">
                <a:latin typeface="Arial" pitchFamily="34" charset="0"/>
                <a:cs typeface="Arial" pitchFamily="34" charset="0"/>
              </a:rPr>
              <a:t> Garantir orientação em relação à prática regular de atividade física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a:t>
            </a:r>
          </a:p>
          <a:p>
            <a:r>
              <a:rPr lang="pt-BR" sz="2400" dirty="0" smtClean="0">
                <a:latin typeface="Arial" pitchFamily="34" charset="0"/>
                <a:cs typeface="Arial" pitchFamily="34" charset="0"/>
              </a:rPr>
              <a:t> hipertensos.</a:t>
            </a:r>
          </a:p>
          <a:p>
            <a:pPr>
              <a:buNone/>
            </a:pPr>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6.4:</a:t>
            </a:r>
            <a:r>
              <a:rPr lang="pt-BR" sz="2400" dirty="0" smtClean="0">
                <a:latin typeface="Arial" pitchFamily="34" charset="0"/>
                <a:cs typeface="Arial" pitchFamily="34" charset="0"/>
              </a:rPr>
              <a:t> Garantir orientação em relação à prática regular de atividade física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 diabéticos.</a:t>
            </a:r>
          </a:p>
          <a:p>
            <a:endParaRPr lang="pt-BR" sz="2400" dirty="0"/>
          </a:p>
          <a:p>
            <a:pPr marL="82296" indent="0" algn="just">
              <a:buNone/>
            </a:pPr>
            <a:endParaRPr lang="pt-BR" sz="2400" dirty="0"/>
          </a:p>
        </p:txBody>
      </p:sp>
      <p:sp>
        <p:nvSpPr>
          <p:cNvPr id="2" name="Título 1"/>
          <p:cNvSpPr>
            <a:spLocks noGrp="1"/>
          </p:cNvSpPr>
          <p:nvPr>
            <p:ph type="title"/>
          </p:nvPr>
        </p:nvSpPr>
        <p:spPr/>
        <p:txBody>
          <a:bodyPr>
            <a:normAutofit/>
          </a:bodyPr>
          <a:lstStyle/>
          <a:p>
            <a:r>
              <a:rPr lang="pt-BR" sz="3200" b="1" dirty="0" smtClean="0">
                <a:solidFill>
                  <a:srgbClr val="FF0000"/>
                </a:solidFill>
              </a:rPr>
              <a:t>Objetivo 6:</a:t>
            </a:r>
            <a:r>
              <a:rPr lang="pt-BR" sz="2800" dirty="0" smtClean="0"/>
              <a:t> </a:t>
            </a:r>
            <a:r>
              <a:rPr lang="pt-BR" sz="2800" dirty="0"/>
              <a:t>Promover a saúde de hipertensos e </a:t>
            </a:r>
            <a:r>
              <a:rPr lang="pt-BR" sz="2800" dirty="0" smtClean="0"/>
              <a:t>diabéticos.</a:t>
            </a:r>
            <a:endParaRPr lang="pt-BR" sz="2800" dirty="0"/>
          </a:p>
        </p:txBody>
      </p:sp>
    </p:spTree>
    <p:extLst>
      <p:ext uri="{BB962C8B-B14F-4D97-AF65-F5344CB8AC3E}">
        <p14:creationId xmlns:p14="http://schemas.microsoft.com/office/powerpoint/2010/main" xmlns="" val="39075560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1357298"/>
            <a:ext cx="8072494" cy="4624406"/>
          </a:xfrm>
        </p:spPr>
        <p:txBody>
          <a:bodyPr>
            <a:normAutofit/>
          </a:bodyPr>
          <a:lstStyle/>
          <a:p>
            <a:endParaRPr lang="pt-BR" sz="2400" dirty="0" smtClean="0"/>
          </a:p>
          <a:p>
            <a:pPr algn="just">
              <a:lnSpc>
                <a:spcPct val="150000"/>
              </a:lnSpc>
            </a:pPr>
            <a:r>
              <a:rPr lang="pt-BR" sz="2600" dirty="0" smtClean="0">
                <a:latin typeface="Arial" pitchFamily="34" charset="0"/>
                <a:cs typeface="Arial" pitchFamily="34" charset="0"/>
              </a:rPr>
              <a:t>Mossoró conta com o numero de habitantes de 266 758, com 45 Unidades Básicas de Saúde (USF) tendo estas 64 equipes de saúde da família, com Núcleo de Atenção à Saúde da Família (NASF) e um Centro de Especialização Odontológica (CEO) </a:t>
            </a:r>
          </a:p>
          <a:p>
            <a:pPr algn="just"/>
            <a:endParaRPr lang="pt-BR" sz="2800" dirty="0" smtClean="0">
              <a:latin typeface="Arial" pitchFamily="34" charset="0"/>
              <a:cs typeface="Arial" pitchFamily="34" charset="0"/>
            </a:endParaRPr>
          </a:p>
          <a:p>
            <a:pPr algn="just"/>
            <a:endParaRPr lang="pt-BR" sz="2800" dirty="0" smtClean="0">
              <a:latin typeface="Arial" pitchFamily="34" charset="0"/>
              <a:cs typeface="Arial" pitchFamily="34" charset="0"/>
            </a:endParaRPr>
          </a:p>
          <a:p>
            <a:pPr algn="just"/>
            <a:endParaRPr lang="pt-BR" sz="2800" dirty="0" smtClean="0">
              <a:latin typeface="Arial" pitchFamily="34" charset="0"/>
              <a:cs typeface="Arial" pitchFamily="34" charset="0"/>
            </a:endParaRPr>
          </a:p>
          <a:p>
            <a:pPr algn="just"/>
            <a:endParaRPr lang="pt-BR" sz="2800" dirty="0" smtClean="0">
              <a:latin typeface="Arial" pitchFamily="34" charset="0"/>
              <a:cs typeface="Arial" pitchFamily="34" charset="0"/>
            </a:endParaRPr>
          </a:p>
          <a:p>
            <a:pPr algn="just"/>
            <a:endParaRPr lang="pt-BR" sz="2800" dirty="0" smtClean="0">
              <a:latin typeface="Arial" pitchFamily="34" charset="0"/>
              <a:cs typeface="Arial" pitchFamily="34" charset="0"/>
            </a:endParaRPr>
          </a:p>
          <a:p>
            <a:pPr algn="just"/>
            <a:endParaRPr lang="pt-BR" sz="2600" b="1" u="sng" dirty="0" smtClean="0">
              <a:solidFill>
                <a:srgbClr val="FF0000"/>
              </a:solidFill>
              <a:latin typeface="Arial" pitchFamily="34" charset="0"/>
              <a:cs typeface="Arial" pitchFamily="34" charset="0"/>
            </a:endParaRPr>
          </a:p>
          <a:p>
            <a:pPr algn="just">
              <a:buNone/>
            </a:pPr>
            <a:endParaRPr lang="pt-BR" sz="2400" dirty="0" smtClean="0"/>
          </a:p>
          <a:p>
            <a:endParaRPr lang="pt-BR" sz="2400" dirty="0" smtClean="0"/>
          </a:p>
          <a:p>
            <a:endParaRPr lang="pt-BR" sz="2400" dirty="0" smtClean="0"/>
          </a:p>
          <a:p>
            <a:endParaRPr lang="pt-BR" dirty="0"/>
          </a:p>
        </p:txBody>
      </p:sp>
      <p:sp>
        <p:nvSpPr>
          <p:cNvPr id="2" name="Título 1"/>
          <p:cNvSpPr>
            <a:spLocks noGrp="1"/>
          </p:cNvSpPr>
          <p:nvPr>
            <p:ph type="title"/>
          </p:nvPr>
        </p:nvSpPr>
        <p:spPr/>
        <p:txBody>
          <a:bodyPr>
            <a:normAutofit/>
          </a:bodyPr>
          <a:lstStyle/>
          <a:p>
            <a:pPr algn="ctr"/>
            <a:r>
              <a:rPr lang="pt-BR" sz="4000" b="1" dirty="0">
                <a:solidFill>
                  <a:srgbClr val="FF0000"/>
                </a:solidFill>
                <a:effectLst/>
                <a:latin typeface="Times New Roman" pitchFamily="18" charset="0"/>
                <a:cs typeface="Times New Roman" pitchFamily="18" charset="0"/>
              </a:rPr>
              <a:t>INTRODUÇÃO</a:t>
            </a:r>
            <a:endParaRPr lang="pt-BR" sz="4000" dirty="0">
              <a:solidFill>
                <a:srgbClr val="FF0000"/>
              </a:solidFill>
            </a:endParaRPr>
          </a:p>
        </p:txBody>
      </p:sp>
    </p:spTree>
    <p:extLst>
      <p:ext uri="{BB962C8B-B14F-4D97-AF65-F5344CB8AC3E}">
        <p14:creationId xmlns:p14="http://schemas.microsoft.com/office/powerpoint/2010/main" xmlns="" val="1541274687"/>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1643050"/>
            <a:ext cx="8643998" cy="5214950"/>
          </a:xfrm>
        </p:spPr>
        <p:txBody>
          <a:bodyPr>
            <a:normAutofit/>
          </a:bodyPr>
          <a:lstStyle/>
          <a:p>
            <a:r>
              <a:rPr lang="pt-BR" sz="2400" b="1" dirty="0" smtClean="0">
                <a:latin typeface="Arial" pitchFamily="34" charset="0"/>
                <a:cs typeface="Arial" pitchFamily="34" charset="0"/>
              </a:rPr>
              <a:t>Meta 6.5:</a:t>
            </a:r>
            <a:r>
              <a:rPr lang="pt-BR" sz="2400" dirty="0" smtClean="0">
                <a:latin typeface="Arial" pitchFamily="34" charset="0"/>
                <a:cs typeface="Arial" pitchFamily="34" charset="0"/>
              </a:rPr>
              <a:t> Garantir orientação sobre os riscos do tabagismo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 hipertensos.</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6.6:</a:t>
            </a:r>
            <a:r>
              <a:rPr lang="pt-BR" sz="2400" dirty="0" smtClean="0">
                <a:latin typeface="Arial" pitchFamily="34" charset="0"/>
                <a:cs typeface="Arial" pitchFamily="34" charset="0"/>
              </a:rPr>
              <a:t> Garantir orientação sobre os riscos do tabagismo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 diabéticos.</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6.7:</a:t>
            </a:r>
            <a:r>
              <a:rPr lang="pt-BR" sz="2400" dirty="0" smtClean="0">
                <a:latin typeface="Arial" pitchFamily="34" charset="0"/>
                <a:cs typeface="Arial" pitchFamily="34" charset="0"/>
              </a:rPr>
              <a:t> Garantir orientação sobre higiene bucal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 hipertensos.</a:t>
            </a:r>
          </a:p>
          <a:p>
            <a:endParaRPr lang="pt-BR" sz="2400" dirty="0" smtClean="0">
              <a:latin typeface="Arial" pitchFamily="34" charset="0"/>
              <a:cs typeface="Arial" pitchFamily="34" charset="0"/>
            </a:endParaRPr>
          </a:p>
          <a:p>
            <a:r>
              <a:rPr lang="pt-BR" sz="2400" b="1" dirty="0" smtClean="0">
                <a:latin typeface="Arial" pitchFamily="34" charset="0"/>
                <a:cs typeface="Arial" pitchFamily="34" charset="0"/>
              </a:rPr>
              <a:t>Meta 6.8:</a:t>
            </a:r>
            <a:r>
              <a:rPr lang="pt-BR" sz="2400" dirty="0" smtClean="0">
                <a:latin typeface="Arial" pitchFamily="34" charset="0"/>
                <a:cs typeface="Arial" pitchFamily="34" charset="0"/>
              </a:rPr>
              <a:t> Garantir orientação sobre higiene bucal a </a:t>
            </a:r>
            <a:r>
              <a:rPr lang="pt-BR" sz="2400" dirty="0" smtClean="0">
                <a:solidFill>
                  <a:srgbClr val="FF0000"/>
                </a:solidFill>
                <a:latin typeface="Arial" pitchFamily="34" charset="0"/>
                <a:cs typeface="Arial" pitchFamily="34" charset="0"/>
              </a:rPr>
              <a:t>100% </a:t>
            </a:r>
            <a:r>
              <a:rPr lang="pt-BR" sz="2400" dirty="0" smtClean="0">
                <a:latin typeface="Arial" pitchFamily="34" charset="0"/>
                <a:cs typeface="Arial" pitchFamily="34" charset="0"/>
              </a:rPr>
              <a:t>dos usuários diabéticos.</a:t>
            </a:r>
          </a:p>
          <a:p>
            <a:pPr marL="82296" indent="0" algn="just">
              <a:buNone/>
            </a:pPr>
            <a:r>
              <a:rPr lang="pt-BR" dirty="0" smtClean="0"/>
              <a:t> </a:t>
            </a:r>
            <a:endParaRPr lang="pt-BR" dirty="0"/>
          </a:p>
        </p:txBody>
      </p:sp>
      <p:sp>
        <p:nvSpPr>
          <p:cNvPr id="2" name="Título 1"/>
          <p:cNvSpPr>
            <a:spLocks noGrp="1"/>
          </p:cNvSpPr>
          <p:nvPr>
            <p:ph type="title"/>
          </p:nvPr>
        </p:nvSpPr>
        <p:spPr/>
        <p:txBody>
          <a:bodyPr>
            <a:normAutofit fontScale="90000"/>
          </a:bodyPr>
          <a:lstStyle/>
          <a:p>
            <a:r>
              <a:rPr lang="pt-BR" b="1" dirty="0" smtClean="0">
                <a:solidFill>
                  <a:srgbClr val="FF0000"/>
                </a:solidFill>
              </a:rPr>
              <a:t>Objetivo 6:</a:t>
            </a:r>
            <a:r>
              <a:rPr lang="pt-BR" dirty="0" smtClean="0">
                <a:solidFill>
                  <a:srgbClr val="FF0000"/>
                </a:solidFill>
              </a:rPr>
              <a:t> </a:t>
            </a:r>
            <a:r>
              <a:rPr lang="pt-BR" dirty="0" smtClean="0"/>
              <a:t>Promover a saúde de hipertensos e diabéticos</a:t>
            </a:r>
            <a:br>
              <a:rPr lang="pt-BR" dirty="0" smtClean="0"/>
            </a:br>
            <a:endParaRPr lang="pt-BR"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14282" y="1481328"/>
            <a:ext cx="8472518" cy="5019505"/>
          </a:xfrm>
        </p:spPr>
        <p:txBody>
          <a:bodyPr>
            <a:normAutofit/>
          </a:bodyPr>
          <a:lstStyle/>
          <a:p>
            <a:r>
              <a:rPr lang="pt-BR" sz="2400" b="1" dirty="0" smtClean="0">
                <a:effectLst>
                  <a:outerShdw blurRad="38100" dist="38100" dir="2700000" algn="tl">
                    <a:srgbClr val="000000">
                      <a:alpha val="43137"/>
                    </a:srgbClr>
                  </a:outerShdw>
                </a:effectLst>
                <a:latin typeface="Arial" pitchFamily="34" charset="0"/>
                <a:cs typeface="Arial" pitchFamily="34" charset="0"/>
              </a:rPr>
              <a:t>Objetivo 6 e Metas </a:t>
            </a:r>
            <a:r>
              <a:rPr lang="pt-BR" sz="2400" b="1" dirty="0">
                <a:effectLst>
                  <a:outerShdw blurRad="38100" dist="38100" dir="2700000" algn="tl">
                    <a:srgbClr val="000000">
                      <a:alpha val="43137"/>
                    </a:srgbClr>
                  </a:outerShdw>
                </a:effectLst>
                <a:latin typeface="Arial" pitchFamily="34" charset="0"/>
                <a:cs typeface="Arial" pitchFamily="34" charset="0"/>
              </a:rPr>
              <a:t>de </a:t>
            </a:r>
            <a:r>
              <a:rPr lang="pt-BR" sz="2400" dirty="0">
                <a:solidFill>
                  <a:srgbClr val="FF0000"/>
                </a:solidFill>
                <a:effectLst>
                  <a:outerShdw blurRad="38100" dist="38100" dir="2700000" algn="tl">
                    <a:srgbClr val="000000">
                      <a:alpha val="43137"/>
                    </a:srgbClr>
                  </a:outerShdw>
                </a:effectLst>
                <a:latin typeface="Arial" pitchFamily="34" charset="0"/>
                <a:cs typeface="Arial" pitchFamily="34" charset="0"/>
              </a:rPr>
              <a:t>100% </a:t>
            </a:r>
            <a:r>
              <a:rPr lang="pt-BR" sz="2400" dirty="0" smtClean="0">
                <a:effectLst>
                  <a:outerShdw blurRad="38100" dist="38100" dir="2700000" algn="tl">
                    <a:srgbClr val="000000">
                      <a:alpha val="43137"/>
                    </a:srgbClr>
                  </a:outerShdw>
                </a:effectLst>
                <a:latin typeface="Arial" pitchFamily="34" charset="0"/>
                <a:cs typeface="Arial" pitchFamily="34" charset="0"/>
              </a:rPr>
              <a:t>alcançadas</a:t>
            </a:r>
            <a:r>
              <a:rPr lang="pt-BR" sz="2400" b="1" dirty="0" smtClean="0">
                <a:effectLst>
                  <a:outerShdw blurRad="38100" dist="38100" dir="2700000" algn="tl">
                    <a:srgbClr val="000000">
                      <a:alpha val="43137"/>
                    </a:srgbClr>
                  </a:outerShdw>
                </a:effectLst>
                <a:latin typeface="Arial" pitchFamily="34" charset="0"/>
                <a:cs typeface="Arial" pitchFamily="34" charset="0"/>
              </a:rPr>
              <a:t> </a:t>
            </a:r>
            <a:r>
              <a:rPr lang="pt-BR" sz="2400" dirty="0">
                <a:latin typeface="Arial" pitchFamily="34" charset="0"/>
                <a:cs typeface="Arial" pitchFamily="34" charset="0"/>
              </a:rPr>
              <a:t>em todos os meses na proporção de hipertensos </a:t>
            </a:r>
            <a:r>
              <a:rPr lang="pt-BR" sz="2400" dirty="0" smtClean="0">
                <a:latin typeface="Arial" pitchFamily="34" charset="0"/>
                <a:cs typeface="Arial" pitchFamily="34" charset="0"/>
              </a:rPr>
              <a:t>e diabéticos recebeu orientação para promover a saúde em quanto.</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Alimentação saudável</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Prática de atividade física regular.</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Riscos de tabagismo.</a:t>
            </a:r>
          </a:p>
          <a:p>
            <a:pPr>
              <a:buNone/>
            </a:pPr>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Higiene bucal.</a:t>
            </a:r>
            <a:endParaRPr lang="pt-BR" sz="2400" dirty="0">
              <a:latin typeface="Arial" pitchFamily="34" charset="0"/>
              <a:cs typeface="Arial" pitchFamily="34" charset="0"/>
            </a:endParaRPr>
          </a:p>
        </p:txBody>
      </p:sp>
      <p:sp>
        <p:nvSpPr>
          <p:cNvPr id="3" name="Título 2"/>
          <p:cNvSpPr>
            <a:spLocks noGrp="1"/>
          </p:cNvSpPr>
          <p:nvPr>
            <p:ph type="title"/>
          </p:nvPr>
        </p:nvSpPr>
        <p:spPr/>
        <p:txBody>
          <a:bodyPr/>
          <a:lstStyle/>
          <a:p>
            <a:r>
              <a:rPr lang="pt-BR" dirty="0" smtClean="0">
                <a:solidFill>
                  <a:srgbClr val="FF0000"/>
                </a:solidFill>
              </a:rPr>
              <a:t>Resultados:</a:t>
            </a:r>
            <a:endParaRPr lang="pt-BR" dirty="0">
              <a:solidFill>
                <a:srgbClr val="FF0000"/>
              </a:solidFill>
            </a:endParaRPr>
          </a:p>
        </p:txBody>
      </p:sp>
    </p:spTree>
    <p:extLst>
      <p:ext uri="{BB962C8B-B14F-4D97-AF65-F5344CB8AC3E}">
        <p14:creationId xmlns:p14="http://schemas.microsoft.com/office/powerpoint/2010/main" xmlns="" val="2570675590"/>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1857364"/>
            <a:ext cx="8641088" cy="3643338"/>
          </a:xfrm>
        </p:spPr>
        <p:txBody>
          <a:bodyPr>
            <a:normAutofit fontScale="92500" lnSpcReduction="20000"/>
          </a:bodyPr>
          <a:lstStyle/>
          <a:p>
            <a:r>
              <a:rPr lang="pt-BR" sz="2400" dirty="0" smtClean="0">
                <a:latin typeface="Arial" pitchFamily="34" charset="0"/>
                <a:cs typeface="Arial" pitchFamily="34" charset="0"/>
              </a:rPr>
              <a:t>Fortaleceu a união da equipe.</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Melhorou a organização e distribuição do trabalho nos membros da equipe.</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Promoveu o trabalho integrado de todos seus membros.</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Aumentaram os conhecimentos dos membros da equipe.</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A equipe adquiriu responsabilidade no acompanhamento dos usuários.  </a:t>
            </a:r>
          </a:p>
          <a:p>
            <a:endParaRPr lang="pt-BR" dirty="0" smtClean="0"/>
          </a:p>
          <a:p>
            <a:endParaRPr lang="pt-BR" sz="2800" b="1" dirty="0" smtClean="0">
              <a:solidFill>
                <a:srgbClr val="FF0000"/>
              </a:solidFill>
              <a:effectLst>
                <a:outerShdw blurRad="38100" dist="38100" dir="2700000" algn="tl">
                  <a:srgbClr val="000000">
                    <a:alpha val="43137"/>
                  </a:srgbClr>
                </a:outerShdw>
              </a:effectLst>
            </a:endParaRPr>
          </a:p>
          <a:p>
            <a:pPr marL="82296" indent="0">
              <a:buNone/>
            </a:pPr>
            <a:endParaRPr lang="pt-BR" dirty="0" smtClean="0"/>
          </a:p>
        </p:txBody>
      </p:sp>
      <p:sp>
        <p:nvSpPr>
          <p:cNvPr id="2" name="Título 1"/>
          <p:cNvSpPr>
            <a:spLocks noGrp="1"/>
          </p:cNvSpPr>
          <p:nvPr>
            <p:ph type="title"/>
          </p:nvPr>
        </p:nvSpPr>
        <p:spPr>
          <a:xfrm>
            <a:off x="714348" y="285728"/>
            <a:ext cx="7498080" cy="1143000"/>
          </a:xfrm>
        </p:spPr>
        <p:txBody>
          <a:bodyPr>
            <a:normAutofit fontScale="90000"/>
          </a:bodyPr>
          <a:lstStyle/>
          <a:p>
            <a:r>
              <a:rPr lang="pt-BR" b="1" u="sng" dirty="0" smtClean="0">
                <a:solidFill>
                  <a:srgbClr val="FF0000"/>
                </a:solidFill>
              </a:rPr>
              <a:t>Discussão</a:t>
            </a:r>
            <a:br>
              <a:rPr lang="pt-BR" b="1" u="sng" dirty="0" smtClean="0">
                <a:solidFill>
                  <a:srgbClr val="FF0000"/>
                </a:solidFill>
              </a:rPr>
            </a:br>
            <a:r>
              <a:rPr lang="pt-BR" sz="2700" dirty="0" smtClean="0"/>
              <a:t>Importância da intervenção para </a:t>
            </a:r>
            <a:r>
              <a:rPr lang="pt-BR" sz="2700" b="1" dirty="0" smtClean="0">
                <a:solidFill>
                  <a:srgbClr val="FF0000"/>
                </a:solidFill>
                <a:effectLst>
                  <a:outerShdw blurRad="38100" dist="38100" dir="2700000" algn="tl">
                    <a:srgbClr val="000000">
                      <a:alpha val="43137"/>
                    </a:srgbClr>
                  </a:outerShdw>
                </a:effectLst>
              </a:rPr>
              <a:t>EQUIPE</a:t>
            </a:r>
            <a:r>
              <a:rPr lang="pt-BR" sz="4000" b="1" dirty="0" smtClean="0">
                <a:solidFill>
                  <a:srgbClr val="FF0000"/>
                </a:solidFill>
                <a:effectLst>
                  <a:outerShdw blurRad="38100" dist="38100" dir="2700000" algn="tl">
                    <a:srgbClr val="000000">
                      <a:alpha val="43137"/>
                    </a:srgbClr>
                  </a:outerShdw>
                </a:effectLst>
              </a:rPr>
              <a:t/>
            </a:r>
            <a:br>
              <a:rPr lang="pt-BR" sz="4000" b="1" dirty="0" smtClean="0">
                <a:solidFill>
                  <a:srgbClr val="FF0000"/>
                </a:solidFill>
                <a:effectLst>
                  <a:outerShdw blurRad="38100" dist="38100" dir="2700000" algn="tl">
                    <a:srgbClr val="000000">
                      <a:alpha val="43137"/>
                    </a:srgbClr>
                  </a:outerShdw>
                </a:effectLst>
              </a:rPr>
            </a:br>
            <a:endParaRPr lang="pt-BR" b="1" u="sng" dirty="0">
              <a:solidFill>
                <a:srgbClr val="FF0000"/>
              </a:solidFill>
            </a:endParaRPr>
          </a:p>
        </p:txBody>
      </p:sp>
    </p:spTree>
    <p:extLst>
      <p:ext uri="{BB962C8B-B14F-4D97-AF65-F5344CB8AC3E}">
        <p14:creationId xmlns:p14="http://schemas.microsoft.com/office/powerpoint/2010/main" xmlns="" val="796802974"/>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447800"/>
            <a:ext cx="8647968" cy="3910026"/>
          </a:xfrm>
        </p:spPr>
        <p:txBody>
          <a:bodyPr>
            <a:normAutofit fontScale="92500" lnSpcReduction="20000"/>
          </a:bodyPr>
          <a:lstStyle/>
          <a:p>
            <a:r>
              <a:rPr lang="pt-BR" sz="2400" dirty="0" smtClean="0">
                <a:latin typeface="Arial" pitchFamily="34" charset="0"/>
                <a:cs typeface="Arial" pitchFamily="34" charset="0"/>
              </a:rPr>
              <a:t>A unidade ganhou uma melhor organização e atualização nos registros de seus usuários. </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O trabalho ficou mais organizado devido a definição das tarefas de cada membro da equipe.</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Foram reorganizado o atendimento aos usuários no programa de HIPERDIA.</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A intervenção foi incorporada a rotina do posto o que vai contribuir para o desenvolvimento e qualificação do serviço como um todo. </a:t>
            </a:r>
          </a:p>
          <a:p>
            <a:endParaRPr lang="pt-BR" dirty="0"/>
          </a:p>
        </p:txBody>
      </p:sp>
      <p:sp>
        <p:nvSpPr>
          <p:cNvPr id="2" name="Título 1"/>
          <p:cNvSpPr>
            <a:spLocks noGrp="1"/>
          </p:cNvSpPr>
          <p:nvPr>
            <p:ph type="title"/>
          </p:nvPr>
        </p:nvSpPr>
        <p:spPr/>
        <p:txBody>
          <a:bodyPr>
            <a:normAutofit/>
          </a:bodyPr>
          <a:lstStyle/>
          <a:p>
            <a:r>
              <a:rPr lang="pt-BR" sz="2700" dirty="0" smtClean="0">
                <a:latin typeface="Arial" panose="020B0604020202020204" pitchFamily="34" charset="0"/>
                <a:cs typeface="Arial" panose="020B0604020202020204" pitchFamily="34" charset="0"/>
              </a:rPr>
              <a:t>Importância da intervenção para </a:t>
            </a:r>
            <a:r>
              <a:rPr lang="pt-BR" sz="27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SERVIÇO</a:t>
            </a:r>
            <a:r>
              <a:rPr lang="pt-BR"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pt-BR"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pt-BR"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142984"/>
            <a:ext cx="8641088" cy="3929090"/>
          </a:xfrm>
        </p:spPr>
        <p:txBody>
          <a:bodyPr>
            <a:normAutofit fontScale="70000" lnSpcReduction="20000"/>
          </a:bodyPr>
          <a:lstStyle/>
          <a:p>
            <a:endParaRPr lang="pt-BR" dirty="0" smtClean="0">
              <a:latin typeface="Arial" pitchFamily="34" charset="0"/>
              <a:cs typeface="Arial" pitchFamily="34" charset="0"/>
            </a:endParaRPr>
          </a:p>
          <a:p>
            <a:pPr algn="just"/>
            <a:r>
              <a:rPr lang="pt-BR" sz="3400" dirty="0" smtClean="0">
                <a:latin typeface="Arial" pitchFamily="34" charset="0"/>
                <a:cs typeface="Arial" pitchFamily="34" charset="0"/>
              </a:rPr>
              <a:t>Atendimentos de qualidade para os usuários hipertensos e diabéticos.</a:t>
            </a:r>
          </a:p>
          <a:p>
            <a:pPr algn="just">
              <a:buNone/>
            </a:pPr>
            <a:endParaRPr lang="pt-BR" sz="3400" dirty="0" smtClean="0">
              <a:latin typeface="Arial" pitchFamily="34" charset="0"/>
              <a:cs typeface="Arial" pitchFamily="34" charset="0"/>
            </a:endParaRPr>
          </a:p>
          <a:p>
            <a:pPr algn="just"/>
            <a:r>
              <a:rPr lang="pt-BR" sz="3400" dirty="0" smtClean="0">
                <a:latin typeface="Arial" pitchFamily="34" charset="0"/>
                <a:cs typeface="Arial" pitchFamily="34" charset="0"/>
              </a:rPr>
              <a:t>Adquiriu conhecimentos sobre a existência do programa de HIPERDIA.</a:t>
            </a:r>
          </a:p>
          <a:p>
            <a:pPr algn="just">
              <a:buNone/>
            </a:pPr>
            <a:endParaRPr lang="pt-BR" sz="3400" dirty="0" smtClean="0">
              <a:latin typeface="Arial" pitchFamily="34" charset="0"/>
              <a:cs typeface="Arial" pitchFamily="34" charset="0"/>
            </a:endParaRPr>
          </a:p>
          <a:p>
            <a:pPr algn="just"/>
            <a:r>
              <a:rPr lang="pt-BR" sz="3400" dirty="0" smtClean="0">
                <a:latin typeface="Arial" pitchFamily="34" charset="0"/>
                <a:cs typeface="Arial" pitchFamily="34" charset="0"/>
              </a:rPr>
              <a:t>Importância do cuidado adequado para a  diminuição dos fatores de risco.</a:t>
            </a:r>
          </a:p>
          <a:p>
            <a:pPr algn="just">
              <a:buNone/>
            </a:pPr>
            <a:endParaRPr lang="pt-BR" sz="3400" dirty="0" smtClean="0">
              <a:latin typeface="Arial" pitchFamily="34" charset="0"/>
              <a:cs typeface="Arial" pitchFamily="34" charset="0"/>
            </a:endParaRPr>
          </a:p>
          <a:p>
            <a:pPr algn="just"/>
            <a:r>
              <a:rPr lang="pt-BR" sz="3400" dirty="0" smtClean="0">
                <a:latin typeface="Arial" pitchFamily="34" charset="0"/>
                <a:cs typeface="Arial" pitchFamily="34" charset="0"/>
              </a:rPr>
              <a:t>Demonstraram satisfação com a prioridade e qualidade no atendimento.</a:t>
            </a:r>
          </a:p>
          <a:p>
            <a:endParaRPr lang="pt-BR" dirty="0"/>
          </a:p>
        </p:txBody>
      </p:sp>
      <p:sp>
        <p:nvSpPr>
          <p:cNvPr id="2" name="Título 1"/>
          <p:cNvSpPr>
            <a:spLocks noGrp="1"/>
          </p:cNvSpPr>
          <p:nvPr>
            <p:ph type="title"/>
          </p:nvPr>
        </p:nvSpPr>
        <p:spPr/>
        <p:txBody>
          <a:bodyPr>
            <a:normAutofit/>
          </a:bodyPr>
          <a:lstStyle/>
          <a:p>
            <a:r>
              <a:rPr lang="pt-BR" sz="2700" dirty="0" smtClean="0">
                <a:latin typeface="Arial" panose="020B0604020202020204" pitchFamily="34" charset="0"/>
                <a:cs typeface="Arial" panose="020B0604020202020204" pitchFamily="34" charset="0"/>
              </a:rPr>
              <a:t>Importância da intervenção para </a:t>
            </a:r>
            <a:r>
              <a:rPr lang="pt-BR" sz="27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COMUNIDADE</a:t>
            </a:r>
            <a:r>
              <a:rPr lang="pt-BR" sz="4400" b="1" dirty="0" smtClean="0">
                <a:solidFill>
                  <a:srgbClr val="FF0000"/>
                </a:solidFill>
                <a:latin typeface="Arial" panose="020B0604020202020204" pitchFamily="34" charset="0"/>
                <a:cs typeface="Arial" panose="020B0604020202020204" pitchFamily="34" charset="0"/>
              </a:rPr>
              <a:t/>
            </a:r>
            <a:br>
              <a:rPr lang="pt-BR" sz="4400" b="1" dirty="0" smtClean="0">
                <a:solidFill>
                  <a:srgbClr val="FF0000"/>
                </a:solidFill>
                <a:latin typeface="Arial" panose="020B0604020202020204" pitchFamily="34" charset="0"/>
                <a:cs typeface="Arial" panose="020B0604020202020204" pitchFamily="34" charset="0"/>
              </a:rPr>
            </a:br>
            <a:endParaRPr lang="pt-BR"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928670"/>
            <a:ext cx="8576530" cy="4481530"/>
          </a:xfrm>
        </p:spPr>
        <p:txBody>
          <a:bodyPr>
            <a:normAutofit/>
          </a:bodyPr>
          <a:lstStyle/>
          <a:p>
            <a:pPr algn="just" fontAlgn="base">
              <a:spcBef>
                <a:spcPct val="0"/>
              </a:spcBef>
              <a:spcAft>
                <a:spcPct val="0"/>
              </a:spcAft>
              <a:buNone/>
            </a:pPr>
            <a:r>
              <a:rPr lang="pt-BR" sz="2400" dirty="0" smtClean="0">
                <a:solidFill>
                  <a:srgbClr val="FF0000"/>
                </a:solidFill>
                <a:latin typeface="Arial" pitchFamily="34" charset="0"/>
                <a:ea typeface="Times New Roman" pitchFamily="18" charset="0"/>
                <a:cs typeface="Arial" pitchFamily="34" charset="0"/>
              </a:rPr>
              <a:t>CONT.</a:t>
            </a:r>
          </a:p>
          <a:p>
            <a:pPr algn="just" fontAlgn="base">
              <a:spcBef>
                <a:spcPct val="0"/>
              </a:spcBef>
              <a:spcAft>
                <a:spcPct val="0"/>
              </a:spcAft>
            </a:pPr>
            <a:r>
              <a:rPr lang="pt-BR" sz="2400" dirty="0" smtClean="0">
                <a:latin typeface="Arial" pitchFamily="34" charset="0"/>
                <a:ea typeface="Times New Roman" pitchFamily="18" charset="0"/>
                <a:cs typeface="Arial" pitchFamily="34" charset="0"/>
              </a:rPr>
              <a:t>A intervenção ficou incorporada na rotina de atendimento da unidade.</a:t>
            </a:r>
          </a:p>
          <a:p>
            <a:pPr algn="just" fontAlgn="base">
              <a:spcBef>
                <a:spcPct val="0"/>
              </a:spcBef>
              <a:spcAft>
                <a:spcPct val="0"/>
              </a:spcAft>
            </a:pPr>
            <a:endParaRPr lang="pt-BR" sz="2400" dirty="0" smtClean="0">
              <a:latin typeface="Arial" pitchFamily="34" charset="0"/>
              <a:ea typeface="Times New Roman" pitchFamily="18" charset="0"/>
              <a:cs typeface="Arial" pitchFamily="34" charset="0"/>
            </a:endParaRPr>
          </a:p>
          <a:p>
            <a:pPr algn="just" fontAlgn="base">
              <a:spcBef>
                <a:spcPct val="0"/>
              </a:spcBef>
              <a:spcAft>
                <a:spcPct val="0"/>
              </a:spcAft>
            </a:pPr>
            <a:r>
              <a:rPr lang="pt-BR" sz="2400" dirty="0" smtClean="0">
                <a:latin typeface="Arial" pitchFamily="34" charset="0"/>
                <a:ea typeface="Times New Roman" pitchFamily="18" charset="0"/>
                <a:cs typeface="Arial" pitchFamily="34" charset="0"/>
              </a:rPr>
              <a:t>Mudanças tais como o grupo de hipertensos e diabéticos que antes era realizado quinzenalmente agora será uma vez por mês.</a:t>
            </a:r>
          </a:p>
          <a:p>
            <a:pPr algn="just" fontAlgn="base">
              <a:spcBef>
                <a:spcPct val="0"/>
              </a:spcBef>
              <a:spcAft>
                <a:spcPct val="0"/>
              </a:spcAft>
              <a:buNone/>
            </a:pPr>
            <a:r>
              <a:rPr lang="pt-BR" sz="2400" dirty="0" smtClean="0">
                <a:latin typeface="Arial" pitchFamily="34" charset="0"/>
                <a:ea typeface="Times New Roman" pitchFamily="18" charset="0"/>
                <a:cs typeface="Arial" pitchFamily="34" charset="0"/>
              </a:rPr>
              <a:t> </a:t>
            </a:r>
          </a:p>
          <a:p>
            <a:pPr algn="just" fontAlgn="base">
              <a:spcBef>
                <a:spcPct val="0"/>
              </a:spcBef>
              <a:spcAft>
                <a:spcPct val="0"/>
              </a:spcAft>
            </a:pPr>
            <a:r>
              <a:rPr lang="pt-BR" sz="2400" dirty="0" smtClean="0">
                <a:latin typeface="Arial" pitchFamily="34" charset="0"/>
                <a:ea typeface="Times New Roman" pitchFamily="18" charset="0"/>
                <a:cs typeface="Arial" pitchFamily="34" charset="0"/>
              </a:rPr>
              <a:t> Objetivar maior comprometido dos líderes comunitários para lograr maior participação dos usuários na intervenção.</a:t>
            </a:r>
            <a:endParaRPr lang="pt-BR" sz="2400" dirty="0" smtClean="0">
              <a:latin typeface="Arial" pitchFamily="34" charset="0"/>
              <a:cs typeface="Arial" pitchFamily="34" charset="0"/>
            </a:endParaRPr>
          </a:p>
          <a:p>
            <a:endParaRPr lang="pt-BR"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85720" y="1412776"/>
            <a:ext cx="8390736" cy="4016488"/>
          </a:xfrm>
        </p:spPr>
        <p:txBody>
          <a:bodyPr>
            <a:normAutofit/>
          </a:bodyPr>
          <a:lstStyle/>
          <a:p>
            <a:pPr marL="367200" lvl="0" indent="283464" algn="just" fontAlgn="base">
              <a:spcBef>
                <a:spcPct val="0"/>
              </a:spcBef>
              <a:spcAft>
                <a:spcPct val="0"/>
              </a:spcAft>
              <a:buClrTx/>
              <a:buSzTx/>
              <a:buFont typeface="Wingdings" pitchFamily="2" charset="2"/>
              <a:buChar char="Ø"/>
            </a:pPr>
            <a:r>
              <a:rPr lang="pt-BR" sz="2600" dirty="0" smtClean="0">
                <a:latin typeface="Arial" pitchFamily="34" charset="0"/>
                <a:cs typeface="Arial" pitchFamily="34" charset="0"/>
              </a:rPr>
              <a:t>Permitiu enriquecer e fortalecer meus conhecimentos como profissional da saúde. </a:t>
            </a:r>
          </a:p>
          <a:p>
            <a:pPr marL="367200" lvl="0" indent="283464" algn="just" fontAlgn="base">
              <a:spcBef>
                <a:spcPct val="0"/>
              </a:spcBef>
              <a:spcAft>
                <a:spcPct val="0"/>
              </a:spcAft>
              <a:buClrTx/>
              <a:buSzTx/>
              <a:buFont typeface="Arial" pitchFamily="34" charset="0"/>
              <a:buChar char="•"/>
            </a:pPr>
            <a:endParaRPr lang="pt-BR" sz="2600" dirty="0" smtClean="0">
              <a:latin typeface="Arial" pitchFamily="34" charset="0"/>
              <a:cs typeface="Arial" pitchFamily="34" charset="0"/>
            </a:endParaRPr>
          </a:p>
          <a:p>
            <a:pPr lvl="0" algn="just" fontAlgn="base">
              <a:spcBef>
                <a:spcPct val="0"/>
              </a:spcBef>
              <a:spcAft>
                <a:spcPct val="0"/>
              </a:spcAft>
              <a:buFont typeface="Wingdings" pitchFamily="2" charset="2"/>
              <a:buChar char="Ø"/>
            </a:pPr>
            <a:r>
              <a:rPr lang="pt-BR" sz="2600" dirty="0" smtClean="0">
                <a:latin typeface="Arial" pitchFamily="34" charset="0"/>
                <a:cs typeface="Arial" pitchFamily="34" charset="0"/>
              </a:rPr>
              <a:t>     Conhecer e desenvolver os princípios e diretrizes do SUS e as atribuições de cada membro da equipe.</a:t>
            </a:r>
          </a:p>
          <a:p>
            <a:pPr lvl="0" algn="just" fontAlgn="base">
              <a:spcBef>
                <a:spcPct val="0"/>
              </a:spcBef>
              <a:spcAft>
                <a:spcPct val="0"/>
              </a:spcAft>
            </a:pPr>
            <a:endParaRPr lang="pt-BR" sz="2600" dirty="0" smtClean="0">
              <a:latin typeface="Arial" pitchFamily="34" charset="0"/>
              <a:cs typeface="Arial" pitchFamily="34" charset="0"/>
            </a:endParaRPr>
          </a:p>
          <a:p>
            <a:pPr lvl="0" algn="just" fontAlgn="base">
              <a:spcBef>
                <a:spcPct val="0"/>
              </a:spcBef>
              <a:spcAft>
                <a:spcPct val="0"/>
              </a:spcAft>
            </a:pPr>
            <a:r>
              <a:rPr lang="es-ES" sz="2600" dirty="0" smtClean="0">
                <a:latin typeface="Arial" pitchFamily="34" charset="0"/>
                <a:cs typeface="Arial" pitchFamily="34" charset="0"/>
              </a:rPr>
              <a:t>Proceso de engajamento público na </a:t>
            </a:r>
            <a:r>
              <a:rPr lang="pt-BR" sz="2600" dirty="0" smtClean="0">
                <a:latin typeface="Arial" pitchFamily="34" charset="0"/>
                <a:cs typeface="Arial" pitchFamily="34" charset="0"/>
              </a:rPr>
              <a:t>consolidação</a:t>
            </a:r>
            <a:r>
              <a:rPr lang="es-ES" sz="2600" dirty="0" smtClean="0">
                <a:latin typeface="Arial" pitchFamily="34" charset="0"/>
                <a:cs typeface="Arial" pitchFamily="34" charset="0"/>
              </a:rPr>
              <a:t> do SUS e o</a:t>
            </a:r>
            <a:r>
              <a:rPr lang="pt-BR" sz="2600" dirty="0" smtClean="0">
                <a:latin typeface="Arial" pitchFamily="34" charset="0"/>
                <a:cs typeface="Arial" pitchFamily="34" charset="0"/>
              </a:rPr>
              <a:t> acolhimento.</a:t>
            </a:r>
          </a:p>
          <a:p>
            <a:endParaRPr lang="pt-BR" dirty="0"/>
          </a:p>
        </p:txBody>
      </p:sp>
      <p:sp>
        <p:nvSpPr>
          <p:cNvPr id="5" name="Título 4"/>
          <p:cNvSpPr>
            <a:spLocks noGrp="1"/>
          </p:cNvSpPr>
          <p:nvPr>
            <p:ph type="title"/>
          </p:nvPr>
        </p:nvSpPr>
        <p:spPr/>
        <p:txBody>
          <a:bodyPr>
            <a:normAutofit/>
          </a:bodyPr>
          <a:lstStyle/>
          <a:p>
            <a:r>
              <a:rPr lang="pt-BR" sz="3200" b="1" dirty="0" smtClean="0">
                <a:solidFill>
                  <a:srgbClr val="FF0000"/>
                </a:solidFill>
              </a:rPr>
              <a:t>Reflexão crítica sobre aprendizagem</a:t>
            </a:r>
            <a:endParaRPr lang="pt-BR" sz="3200" b="1" dirty="0">
              <a:solidFill>
                <a:srgbClr val="FF0000"/>
              </a:solidFill>
            </a:endParaRPr>
          </a:p>
        </p:txBody>
      </p:sp>
    </p:spTree>
    <p:extLst>
      <p:ext uri="{BB962C8B-B14F-4D97-AF65-F5344CB8AC3E}">
        <p14:creationId xmlns:p14="http://schemas.microsoft.com/office/powerpoint/2010/main" xmlns="" val="2279154749"/>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asus fotos Yoni\IMG_7029.JPG"/>
          <p:cNvPicPr>
            <a:picLocks noGrp="1" noChangeAspect="1" noChangeArrowheads="1"/>
          </p:cNvPicPr>
          <p:nvPr>
            <p:ph idx="1"/>
          </p:nvPr>
        </p:nvPicPr>
        <p:blipFill>
          <a:blip r:embed="rId2" cstate="print"/>
          <a:srcRect/>
          <a:stretch>
            <a:fillRect/>
          </a:stretch>
        </p:blipFill>
        <p:spPr bwMode="auto">
          <a:xfrm>
            <a:off x="500034" y="285728"/>
            <a:ext cx="8157021" cy="5383218"/>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alita helena\Desktop\sus.jpg"/>
          <p:cNvPicPr>
            <a:picLocks noChangeAspect="1" noChangeArrowheads="1"/>
          </p:cNvPicPr>
          <p:nvPr/>
        </p:nvPicPr>
        <p:blipFill>
          <a:blip r:embed="rId2"/>
          <a:srcRect/>
          <a:stretch>
            <a:fillRect/>
          </a:stretch>
        </p:blipFill>
        <p:spPr bwMode="auto">
          <a:xfrm>
            <a:off x="0" y="2571744"/>
            <a:ext cx="4814800" cy="3827125"/>
          </a:xfrm>
          <a:prstGeom prst="rect">
            <a:avLst/>
          </a:prstGeom>
          <a:noFill/>
        </p:spPr>
      </p:pic>
      <p:pic>
        <p:nvPicPr>
          <p:cNvPr id="5" name="Picture 4" descr="C:\Users\talita helena\Desktop\saude-da-familia.jpg"/>
          <p:cNvPicPr>
            <a:picLocks noChangeAspect="1" noChangeArrowheads="1"/>
          </p:cNvPicPr>
          <p:nvPr/>
        </p:nvPicPr>
        <p:blipFill>
          <a:blip r:embed="rId3"/>
          <a:srcRect/>
          <a:stretch>
            <a:fillRect/>
          </a:stretch>
        </p:blipFill>
        <p:spPr bwMode="auto">
          <a:xfrm>
            <a:off x="5004048" y="2786058"/>
            <a:ext cx="4139952" cy="3455043"/>
          </a:xfrm>
          <a:prstGeom prst="rect">
            <a:avLst/>
          </a:prstGeom>
          <a:noFill/>
        </p:spPr>
      </p:pic>
      <p:pic>
        <p:nvPicPr>
          <p:cNvPr id="6" name="Picture 2" descr="C:\Users\talita helena\Desktop\Logo_UNA-SUS_Vertical_4.jpg"/>
          <p:cNvPicPr>
            <a:picLocks noChangeAspect="1" noChangeArrowheads="1"/>
          </p:cNvPicPr>
          <p:nvPr/>
        </p:nvPicPr>
        <p:blipFill>
          <a:blip r:embed="rId4" cstate="print"/>
          <a:srcRect/>
          <a:stretch>
            <a:fillRect/>
          </a:stretch>
        </p:blipFill>
        <p:spPr bwMode="auto">
          <a:xfrm>
            <a:off x="428596" y="357166"/>
            <a:ext cx="3995936" cy="2996952"/>
          </a:xfrm>
          <a:prstGeom prst="rect">
            <a:avLst/>
          </a:prstGeom>
          <a:noFill/>
        </p:spPr>
      </p:pic>
      <p:pic>
        <p:nvPicPr>
          <p:cNvPr id="7" name="Imagem 6"/>
          <p:cNvPicPr/>
          <p:nvPr/>
        </p:nvPicPr>
        <p:blipFill rotWithShape="1">
          <a:blip r:embed="rId5" cstate="print">
            <a:extLst>
              <a:ext uri="{28A0092B-C50C-407E-A947-70E740481C1C}">
                <a14:useLocalDpi xmlns:a14="http://schemas.microsoft.com/office/drawing/2010/main" xmlns="" val="0"/>
              </a:ext>
            </a:extLst>
          </a:blip>
          <a:srcRect l="19225" t="18695" r="19223" b="18871"/>
          <a:stretch/>
        </p:blipFill>
        <p:spPr bwMode="auto">
          <a:xfrm>
            <a:off x="5580112" y="378336"/>
            <a:ext cx="2761084" cy="218656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72879376"/>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just"/>
            <a:r>
              <a:rPr lang="pt-BR" sz="2400" dirty="0" smtClean="0">
                <a:solidFill>
                  <a:prstClr val="black"/>
                </a:solidFill>
                <a:latin typeface="Arial" pitchFamily="34" charset="0"/>
                <a:cs typeface="Arial" pitchFamily="34" charset="0"/>
              </a:rPr>
              <a:t>04 Equipe Saúde da família</a:t>
            </a:r>
          </a:p>
          <a:p>
            <a:pPr algn="just"/>
            <a:endParaRPr lang="pt-BR" sz="2400" dirty="0" smtClean="0">
              <a:solidFill>
                <a:prstClr val="black"/>
              </a:solidFill>
              <a:latin typeface="Arial" pitchFamily="34" charset="0"/>
              <a:cs typeface="Arial" pitchFamily="34" charset="0"/>
            </a:endParaRPr>
          </a:p>
          <a:p>
            <a:pPr algn="just"/>
            <a:r>
              <a:rPr lang="pt-BR" sz="2400" dirty="0" smtClean="0">
                <a:solidFill>
                  <a:prstClr val="black"/>
                </a:solidFill>
                <a:latin typeface="Arial" pitchFamily="34" charset="0"/>
                <a:cs typeface="Arial" pitchFamily="34" charset="0"/>
              </a:rPr>
              <a:t>P</a:t>
            </a:r>
            <a:r>
              <a:rPr lang="pt-BR" sz="2400" dirty="0" smtClean="0">
                <a:latin typeface="Arial" pitchFamily="34" charset="0"/>
                <a:cs typeface="Arial" pitchFamily="34" charset="0"/>
              </a:rPr>
              <a:t>opulação 5987 pessoas: Urbana.</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Temos cadastrados 656 hipertensos e 271 diabéticos.</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Não Tem Saúde Bucal</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 NASF</a:t>
            </a:r>
          </a:p>
          <a:p>
            <a:endParaRPr lang="pt-BR" dirty="0"/>
          </a:p>
        </p:txBody>
      </p:sp>
      <p:sp>
        <p:nvSpPr>
          <p:cNvPr id="3" name="Título 2"/>
          <p:cNvSpPr>
            <a:spLocks noGrp="1"/>
          </p:cNvSpPr>
          <p:nvPr>
            <p:ph type="title"/>
          </p:nvPr>
        </p:nvSpPr>
        <p:spPr/>
        <p:txBody>
          <a:bodyPr/>
          <a:lstStyle/>
          <a:p>
            <a:r>
              <a:rPr lang="pt-BR" dirty="0" err="1" smtClean="0">
                <a:solidFill>
                  <a:srgbClr val="FF0000"/>
                </a:solidFill>
              </a:rPr>
              <a:t>Cont</a:t>
            </a:r>
            <a:r>
              <a:rPr lang="pt-BR" dirty="0" smtClean="0"/>
              <a:t>:</a:t>
            </a:r>
            <a:endParaRPr lang="pt-B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2257412" cy="1143000"/>
          </a:xfrm>
        </p:spPr>
        <p:txBody>
          <a:bodyPr/>
          <a:lstStyle/>
          <a:p>
            <a:pPr algn="ctr"/>
            <a:r>
              <a:rPr lang="pt-BR" sz="4000" b="1" dirty="0" err="1" smtClean="0">
                <a:solidFill>
                  <a:srgbClr val="FF0000"/>
                </a:solidFill>
                <a:effectLst/>
                <a:latin typeface="Times New Roman" pitchFamily="18" charset="0"/>
                <a:cs typeface="Times New Roman" pitchFamily="18" charset="0"/>
              </a:rPr>
              <a:t>cont</a:t>
            </a:r>
            <a:r>
              <a:rPr lang="pt-BR" sz="4000" b="1" dirty="0" smtClean="0">
                <a:solidFill>
                  <a:srgbClr val="FF0000"/>
                </a:solidFill>
                <a:effectLst/>
                <a:latin typeface="Times New Roman" pitchFamily="18" charset="0"/>
                <a:cs typeface="Times New Roman" pitchFamily="18" charset="0"/>
              </a:rPr>
              <a:t>:</a:t>
            </a:r>
            <a:endParaRPr lang="pt-BR" dirty="0">
              <a:solidFill>
                <a:srgbClr val="FF0000"/>
              </a:solidFill>
            </a:endParaRPr>
          </a:p>
        </p:txBody>
      </p:sp>
      <p:pic>
        <p:nvPicPr>
          <p:cNvPr id="1027" name="Picture 3" descr="F:\download.jpgubs dr chico costa.jpg"/>
          <p:cNvPicPr>
            <a:picLocks noGrp="1" noChangeAspect="1" noChangeArrowheads="1"/>
          </p:cNvPicPr>
          <p:nvPr>
            <p:ph idx="1"/>
          </p:nvPr>
        </p:nvPicPr>
        <p:blipFill>
          <a:blip r:embed="rId2"/>
          <a:srcRect/>
          <a:stretch>
            <a:fillRect/>
          </a:stretch>
        </p:blipFill>
        <p:spPr bwMode="auto">
          <a:xfrm>
            <a:off x="857224" y="1240388"/>
            <a:ext cx="7215237" cy="4863016"/>
          </a:xfrm>
          <a:prstGeom prst="rect">
            <a:avLst/>
          </a:prstGeom>
          <a:noFill/>
        </p:spPr>
      </p:pic>
    </p:spTree>
    <p:extLst>
      <p:ext uri="{BB962C8B-B14F-4D97-AF65-F5344CB8AC3E}">
        <p14:creationId xmlns:p14="http://schemas.microsoft.com/office/powerpoint/2010/main" xmlns="" val="42768223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82296" indent="0">
              <a:buFont typeface="Wingdings" pitchFamily="2" charset="2"/>
              <a:buChar char="v"/>
            </a:pPr>
            <a:endParaRPr lang="pt-BR" sz="2400" dirty="0" smtClean="0">
              <a:latin typeface="Arial" pitchFamily="34" charset="0"/>
              <a:cs typeface="Arial" pitchFamily="34" charset="0"/>
            </a:endParaRPr>
          </a:p>
          <a:p>
            <a:pPr marL="82296" indent="0">
              <a:buFont typeface="Wingdings" pitchFamily="2" charset="2"/>
              <a:buChar char="v"/>
            </a:pPr>
            <a:endParaRPr lang="pt-BR" sz="2400" dirty="0" smtClean="0">
              <a:latin typeface="Arial" pitchFamily="34" charset="0"/>
              <a:cs typeface="Arial" pitchFamily="34" charset="0"/>
            </a:endParaRPr>
          </a:p>
          <a:p>
            <a:pPr marL="82296" indent="0">
              <a:buFont typeface="Wingdings" pitchFamily="2" charset="2"/>
              <a:buChar char="v"/>
            </a:pPr>
            <a:r>
              <a:rPr lang="pt-BR" sz="2400" b="1" dirty="0">
                <a:latin typeface="Arial" pitchFamily="34" charset="0"/>
                <a:cs typeface="Arial" pitchFamily="34" charset="0"/>
              </a:rPr>
              <a:t> </a:t>
            </a:r>
            <a:r>
              <a:rPr lang="pt-BR" sz="2400" b="1" dirty="0" smtClean="0">
                <a:latin typeface="Arial" pitchFamily="34" charset="0"/>
                <a:cs typeface="Arial" pitchFamily="34" charset="0"/>
              </a:rPr>
              <a:t>Melhorar a atenção à pessoa com hipertensão e/ou diabetes, UBS Dr. Chico Costa, Mossoró/RN</a:t>
            </a:r>
          </a:p>
          <a:p>
            <a:pPr marL="82296" indent="0">
              <a:buNone/>
            </a:pPr>
            <a:endParaRPr lang="pt-BR" sz="2400" dirty="0" smtClean="0">
              <a:latin typeface="Arial" pitchFamily="34" charset="0"/>
              <a:cs typeface="Arial" pitchFamily="34" charset="0"/>
            </a:endParaRPr>
          </a:p>
          <a:p>
            <a:pPr marL="82296" indent="0">
              <a:buNone/>
            </a:pPr>
            <a:endParaRPr lang="pt-BR" dirty="0"/>
          </a:p>
          <a:p>
            <a:endParaRPr lang="pt-BR" dirty="0"/>
          </a:p>
        </p:txBody>
      </p:sp>
      <p:sp>
        <p:nvSpPr>
          <p:cNvPr id="2" name="Título 1"/>
          <p:cNvSpPr>
            <a:spLocks noGrp="1"/>
          </p:cNvSpPr>
          <p:nvPr>
            <p:ph type="title"/>
          </p:nvPr>
        </p:nvSpPr>
        <p:spPr/>
        <p:txBody>
          <a:bodyPr>
            <a:normAutofit/>
          </a:bodyPr>
          <a:lstStyle/>
          <a:p>
            <a:r>
              <a:rPr lang="pt-BR" sz="4000" b="1" u="sng" dirty="0" smtClean="0">
                <a:solidFill>
                  <a:srgbClr val="FF0000"/>
                </a:solidFill>
              </a:rPr>
              <a:t>Objetivo geral</a:t>
            </a:r>
            <a:endParaRPr lang="pt-BR" sz="4000" b="1" u="sng" dirty="0">
              <a:solidFill>
                <a:srgbClr val="FF0000"/>
              </a:solidFill>
            </a:endParaRPr>
          </a:p>
        </p:txBody>
      </p:sp>
    </p:spTree>
    <p:extLst>
      <p:ext uri="{BB962C8B-B14F-4D97-AF65-F5344CB8AC3E}">
        <p14:creationId xmlns:p14="http://schemas.microsoft.com/office/powerpoint/2010/main" xmlns="" val="412495438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unasus fotos Yoni\IMG-20151119-WA0009.jpg"/>
          <p:cNvPicPr>
            <a:picLocks noChangeAspect="1" noChangeArrowheads="1"/>
          </p:cNvPicPr>
          <p:nvPr/>
        </p:nvPicPr>
        <p:blipFill>
          <a:blip r:embed="rId2" cstate="print"/>
          <a:srcRect/>
          <a:stretch>
            <a:fillRect/>
          </a:stretch>
        </p:blipFill>
        <p:spPr bwMode="auto">
          <a:xfrm>
            <a:off x="928662" y="1643050"/>
            <a:ext cx="7254652" cy="4293570"/>
          </a:xfrm>
          <a:prstGeom prst="rect">
            <a:avLst/>
          </a:prstGeom>
          <a:noFill/>
        </p:spPr>
      </p:pic>
      <p:sp>
        <p:nvSpPr>
          <p:cNvPr id="3" name="Retângulo 2"/>
          <p:cNvSpPr/>
          <p:nvPr/>
        </p:nvSpPr>
        <p:spPr>
          <a:xfrm>
            <a:off x="857224" y="357166"/>
            <a:ext cx="3203121" cy="707886"/>
          </a:xfrm>
          <a:prstGeom prst="rect">
            <a:avLst/>
          </a:prstGeom>
        </p:spPr>
        <p:txBody>
          <a:bodyPr wrap="none">
            <a:spAutoFit/>
          </a:bodyPr>
          <a:lstStyle/>
          <a:p>
            <a:r>
              <a:rPr lang="pt-BR" sz="4000" b="1" dirty="0" smtClean="0">
                <a:solidFill>
                  <a:srgbClr val="FF0000"/>
                </a:solidFill>
                <a:latin typeface="Arial" pitchFamily="34" charset="0"/>
                <a:cs typeface="Arial" pitchFamily="34" charset="0"/>
              </a:rPr>
              <a:t>Metodologia</a:t>
            </a:r>
            <a:endParaRPr lang="pt-BR" sz="40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unasus fotos Yoni\IMG-20151207-WA0002.jpg"/>
          <p:cNvPicPr>
            <a:picLocks noChangeAspect="1" noChangeArrowheads="1"/>
          </p:cNvPicPr>
          <p:nvPr/>
        </p:nvPicPr>
        <p:blipFill>
          <a:blip r:embed="rId2" cstate="print"/>
          <a:srcRect/>
          <a:stretch>
            <a:fillRect/>
          </a:stretch>
        </p:blipFill>
        <p:spPr bwMode="auto">
          <a:xfrm>
            <a:off x="748143" y="1928802"/>
            <a:ext cx="7610071" cy="4071966"/>
          </a:xfrm>
          <a:prstGeom prst="rect">
            <a:avLst/>
          </a:prstGeom>
          <a:noFill/>
        </p:spPr>
      </p:pic>
      <p:sp>
        <p:nvSpPr>
          <p:cNvPr id="3" name="Retângulo 2"/>
          <p:cNvSpPr/>
          <p:nvPr/>
        </p:nvSpPr>
        <p:spPr>
          <a:xfrm>
            <a:off x="714348" y="428604"/>
            <a:ext cx="3203121" cy="707886"/>
          </a:xfrm>
          <a:prstGeom prst="rect">
            <a:avLst/>
          </a:prstGeom>
        </p:spPr>
        <p:txBody>
          <a:bodyPr wrap="none">
            <a:spAutoFit/>
          </a:bodyPr>
          <a:lstStyle/>
          <a:p>
            <a:r>
              <a:rPr lang="pt-BR" sz="4000" b="1" dirty="0" smtClean="0">
                <a:solidFill>
                  <a:srgbClr val="FF0000"/>
                </a:solidFill>
                <a:latin typeface="Arial" pitchFamily="34" charset="0"/>
                <a:cs typeface="Arial" pitchFamily="34" charset="0"/>
              </a:rPr>
              <a:t>Metodologia</a:t>
            </a:r>
            <a:endParaRPr lang="pt-BR" sz="40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unasus fotos Yoni\IMG_7018.JPG"/>
          <p:cNvPicPr>
            <a:picLocks noChangeAspect="1" noChangeArrowheads="1"/>
          </p:cNvPicPr>
          <p:nvPr/>
        </p:nvPicPr>
        <p:blipFill>
          <a:blip r:embed="rId2" cstate="print"/>
          <a:srcRect/>
          <a:stretch>
            <a:fillRect/>
          </a:stretch>
        </p:blipFill>
        <p:spPr bwMode="auto">
          <a:xfrm>
            <a:off x="785786" y="1928802"/>
            <a:ext cx="7572428" cy="4071966"/>
          </a:xfrm>
          <a:prstGeom prst="rect">
            <a:avLst/>
          </a:prstGeom>
          <a:noFill/>
        </p:spPr>
      </p:pic>
      <p:sp>
        <p:nvSpPr>
          <p:cNvPr id="3" name="Retângulo 2"/>
          <p:cNvSpPr/>
          <p:nvPr/>
        </p:nvSpPr>
        <p:spPr>
          <a:xfrm>
            <a:off x="714348" y="500042"/>
            <a:ext cx="4071966" cy="707886"/>
          </a:xfrm>
          <a:prstGeom prst="rect">
            <a:avLst/>
          </a:prstGeom>
        </p:spPr>
        <p:txBody>
          <a:bodyPr wrap="square">
            <a:spAutoFit/>
          </a:bodyPr>
          <a:lstStyle/>
          <a:p>
            <a:r>
              <a:rPr lang="pt-BR" sz="4000" b="1" dirty="0" smtClean="0">
                <a:solidFill>
                  <a:srgbClr val="FF0000"/>
                </a:solidFill>
                <a:latin typeface="Arial" pitchFamily="34" charset="0"/>
                <a:cs typeface="Arial" pitchFamily="34" charset="0"/>
              </a:rPr>
              <a:t>Metodologia</a:t>
            </a:r>
            <a:endParaRPr lang="pt-BR" sz="40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1103</TotalTime>
  <Words>1404</Words>
  <Application>Microsoft Office PowerPoint</Application>
  <PresentationFormat>Apresentação na tela (4:3)</PresentationFormat>
  <Paragraphs>204</Paragraphs>
  <Slides>38</Slides>
  <Notes>0</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Concurso</vt:lpstr>
      <vt:lpstr>UNIVERSIDADE ABERTA DO SUS UNIVERSIDADE FEDERAL DE PELOTAS Especialização em Saúde da Família Modalidade a Distância Turma 9 </vt:lpstr>
      <vt:lpstr>INTRODUÇÃO</vt:lpstr>
      <vt:lpstr>INTRODUÇÃO</vt:lpstr>
      <vt:lpstr>Cont:</vt:lpstr>
      <vt:lpstr>cont:</vt:lpstr>
      <vt:lpstr>Objetivo geral</vt:lpstr>
      <vt:lpstr>Slide 7</vt:lpstr>
      <vt:lpstr>Slide 8</vt:lpstr>
      <vt:lpstr>Slide 9</vt:lpstr>
      <vt:lpstr>Slide 10</vt:lpstr>
      <vt:lpstr>Metodologia/Ações</vt:lpstr>
      <vt:lpstr>Ações desenvolvidas </vt:lpstr>
      <vt:lpstr>Logística</vt:lpstr>
      <vt:lpstr>OBJETIVOS /METAS/RESULTADOS</vt:lpstr>
      <vt:lpstr>   </vt:lpstr>
      <vt:lpstr>Resultado. 62.0%=168 DIABETICOS</vt:lpstr>
      <vt:lpstr>Objetivo 2: Melhorar a qualidade da atenção a hipertensos e/ou diabéticos    </vt:lpstr>
      <vt:lpstr> continuação:</vt:lpstr>
      <vt:lpstr> Resultado:</vt:lpstr>
      <vt:lpstr>Resultado: 67,2% = 264 HIPERTENSOS</vt:lpstr>
      <vt:lpstr>Resultado: 68,5% = 115 DIABETICOS</vt:lpstr>
      <vt:lpstr>Dificuldades na meta de qualidade:</vt:lpstr>
      <vt:lpstr>Resultado:</vt:lpstr>
      <vt:lpstr>Objetivo 3: Melhorar a adesão de hipertensos e/ou diabéticos ao programa </vt:lpstr>
      <vt:lpstr>Objetivo 4: Melhorar o registro das informações  </vt:lpstr>
      <vt:lpstr>Resultados:</vt:lpstr>
      <vt:lpstr> Objetivo 5: Mapear hipertensos e diabéticos de risco para doenças cardiovasculares.</vt:lpstr>
      <vt:lpstr>Resultados:</vt:lpstr>
      <vt:lpstr>Objetivo 6: Promover a saúde de hipertensos e diabéticos.</vt:lpstr>
      <vt:lpstr>Objetivo 6: Promover a saúde de hipertensos e diabéticos </vt:lpstr>
      <vt:lpstr>Resultados:</vt:lpstr>
      <vt:lpstr>Discussão Importância da intervenção para EQUIPE </vt:lpstr>
      <vt:lpstr>Importância da intervenção para SERVIÇO </vt:lpstr>
      <vt:lpstr>Importância da intervenção para COMUNIDADE </vt:lpstr>
      <vt:lpstr>Slide 35</vt:lpstr>
      <vt:lpstr>Reflexão crítica sobre aprendizagem</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UNIVERSIDADE FEDERAL DE PELOTAS Especialização em Saúde da Família Modalidade a Distância Turma 8</dc:title>
  <dc:creator>Talita Helena</dc:creator>
  <cp:lastModifiedBy>Yohendris Lopez</cp:lastModifiedBy>
  <cp:revision>269</cp:revision>
  <dcterms:created xsi:type="dcterms:W3CDTF">2015-08-05T17:36:44Z</dcterms:created>
  <dcterms:modified xsi:type="dcterms:W3CDTF">2016-03-21T14:09:02Z</dcterms:modified>
</cp:coreProperties>
</file>